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81" r:id="rId5"/>
    <p:sldId id="282" r:id="rId6"/>
    <p:sldId id="330" r:id="rId7"/>
    <p:sldId id="283" r:id="rId8"/>
    <p:sldId id="284" r:id="rId9"/>
    <p:sldId id="257" r:id="rId10"/>
    <p:sldId id="332" r:id="rId11"/>
    <p:sldId id="317" r:id="rId12"/>
    <p:sldId id="333" r:id="rId13"/>
    <p:sldId id="320" r:id="rId14"/>
    <p:sldId id="321" r:id="rId15"/>
    <p:sldId id="302" r:id="rId16"/>
    <p:sldId id="324" r:id="rId17"/>
    <p:sldId id="334" r:id="rId18"/>
    <p:sldId id="325" r:id="rId19"/>
    <p:sldId id="326" r:id="rId20"/>
    <p:sldId id="293" r:id="rId21"/>
    <p:sldId id="288" r:id="rId22"/>
    <p:sldId id="32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3/30/2024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597718" y="617443"/>
            <a:ext cx="8825658" cy="2677648"/>
          </a:xfrm>
        </p:spPr>
        <p:txBody>
          <a:bodyPr>
            <a:normAutofit/>
          </a:bodyPr>
          <a:lstStyle/>
          <a:p>
            <a:pPr algn="ctr"/>
            <a:r>
              <a:rPr lang="en-US" sz="4400" dirty="0">
                <a:solidFill>
                  <a:srgbClr val="FFFFFF"/>
                </a:solidFill>
              </a:rPr>
              <a:t>Detection of Alzheimer’s Disease Through EEG Signals of Patient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597717" y="4393957"/>
            <a:ext cx="4608529" cy="1763652"/>
          </a:xfrm>
        </p:spPr>
        <p:txBody>
          <a:bodyPr>
            <a:normAutofit/>
          </a:bodyPr>
          <a:lstStyle/>
          <a:p>
            <a:pPr marL="0" indent="0">
              <a:buNone/>
            </a:pPr>
            <a:r>
              <a:rPr lang="en-US" sz="2600" dirty="0">
                <a:solidFill>
                  <a:schemeClr val="accent1">
                    <a:lumMod val="40000"/>
                    <a:lumOff val="60000"/>
                  </a:schemeClr>
                </a:solidFill>
              </a:rPr>
              <a:t>Submitted by:</a:t>
            </a:r>
            <a:endParaRPr lang="en-IN" sz="2600" dirty="0">
              <a:solidFill>
                <a:schemeClr val="accent1">
                  <a:lumMod val="40000"/>
                  <a:lumOff val="60000"/>
                </a:schemeClr>
              </a:solidFill>
            </a:endParaRPr>
          </a:p>
          <a:p>
            <a:pPr marL="0" indent="0">
              <a:buNone/>
            </a:pPr>
            <a:r>
              <a:rPr lang="en-IN" sz="1700" dirty="0">
                <a:solidFill>
                  <a:schemeClr val="accent1">
                    <a:lumMod val="40000"/>
                    <a:lumOff val="60000"/>
                  </a:schemeClr>
                </a:solidFill>
              </a:rPr>
              <a:t>SAVARAM POKHRAN ROYAL, 20B91A05R6</a:t>
            </a:r>
          </a:p>
          <a:p>
            <a:endParaRPr lang="en-US" sz="2800" dirty="0">
              <a:solidFill>
                <a:srgbClr val="FFFFFF"/>
              </a:solidFill>
            </a:endParaRPr>
          </a:p>
          <a:p>
            <a:endParaRPr lang="en-US" dirty="0">
              <a:solidFill>
                <a:srgbClr val="FFFFFF"/>
              </a:solidFill>
            </a:endParaRPr>
          </a:p>
        </p:txBody>
      </p:sp>
      <p:sp>
        <p:nvSpPr>
          <p:cNvPr id="11" name="TextBox 10">
            <a:extLst>
              <a:ext uri="{FF2B5EF4-FFF2-40B4-BE49-F238E27FC236}">
                <a16:creationId xmlns:a16="http://schemas.microsoft.com/office/drawing/2014/main" id="{5A4B4E56-DA14-030C-EBF4-23E51265A73E}"/>
              </a:ext>
            </a:extLst>
          </p:cNvPr>
          <p:cNvSpPr txBox="1"/>
          <p:nvPr/>
        </p:nvSpPr>
        <p:spPr>
          <a:xfrm>
            <a:off x="8189895" y="3879445"/>
            <a:ext cx="3024739" cy="1231106"/>
          </a:xfrm>
          <a:prstGeom prst="rect">
            <a:avLst/>
          </a:prstGeom>
          <a:noFill/>
        </p:spPr>
        <p:txBody>
          <a:bodyPr wrap="square">
            <a:spAutoFit/>
          </a:bodyPr>
          <a:lstStyle/>
          <a:p>
            <a:r>
              <a:rPr lang="en-IN" sz="1800" dirty="0">
                <a:solidFill>
                  <a:schemeClr val="bg1">
                    <a:lumMod val="85000"/>
                  </a:schemeClr>
                </a:solidFill>
              </a:rPr>
              <a:t>Under the Guidance Of,</a:t>
            </a:r>
          </a:p>
          <a:p>
            <a:r>
              <a:rPr lang="en-IN" sz="1800" dirty="0">
                <a:solidFill>
                  <a:schemeClr val="bg1">
                    <a:lumMod val="85000"/>
                  </a:schemeClr>
                </a:solidFill>
              </a:rPr>
              <a:t>M. Janaki Devi</a:t>
            </a:r>
          </a:p>
          <a:p>
            <a:r>
              <a:rPr lang="en-IN" sz="1800" dirty="0">
                <a:solidFill>
                  <a:schemeClr val="bg1">
                    <a:lumMod val="85000"/>
                  </a:schemeClr>
                </a:solidFill>
              </a:rPr>
              <a:t>Assistant Professor,</a:t>
            </a:r>
          </a:p>
          <a:p>
            <a:r>
              <a:rPr lang="en-IN" sz="1800" dirty="0">
                <a:solidFill>
                  <a:schemeClr val="bg1">
                    <a:lumMod val="85000"/>
                  </a:schemeClr>
                </a:solidFill>
              </a:rPr>
              <a:t>Department of CSE</a:t>
            </a:r>
          </a:p>
        </p:txBody>
      </p:sp>
      <p:sp>
        <p:nvSpPr>
          <p:cNvPr id="13" name="TextBox 12">
            <a:extLst>
              <a:ext uri="{FF2B5EF4-FFF2-40B4-BE49-F238E27FC236}">
                <a16:creationId xmlns:a16="http://schemas.microsoft.com/office/drawing/2014/main" id="{36EDC3D4-F979-DF64-7C8F-C6DF3160D883}"/>
              </a:ext>
            </a:extLst>
          </p:cNvPr>
          <p:cNvSpPr txBox="1"/>
          <p:nvPr/>
        </p:nvSpPr>
        <p:spPr>
          <a:xfrm>
            <a:off x="8189895" y="5297526"/>
            <a:ext cx="3099335" cy="954107"/>
          </a:xfrm>
          <a:prstGeom prst="rect">
            <a:avLst/>
          </a:prstGeom>
          <a:noFill/>
        </p:spPr>
        <p:txBody>
          <a:bodyPr wrap="square">
            <a:spAutoFit/>
          </a:bodyPr>
          <a:lstStyle/>
          <a:p>
            <a:r>
              <a:rPr lang="en-IN" sz="1800" dirty="0">
                <a:solidFill>
                  <a:schemeClr val="bg1">
                    <a:lumMod val="85000"/>
                  </a:schemeClr>
                </a:solidFill>
              </a:rPr>
              <a:t>4/4 </a:t>
            </a:r>
            <a:r>
              <a:rPr lang="en-IN" sz="2000" dirty="0">
                <a:solidFill>
                  <a:schemeClr val="bg1">
                    <a:lumMod val="85000"/>
                  </a:schemeClr>
                </a:solidFill>
              </a:rPr>
              <a:t>CSE-D</a:t>
            </a:r>
          </a:p>
          <a:p>
            <a:r>
              <a:rPr lang="en-IN" sz="1800" dirty="0">
                <a:solidFill>
                  <a:schemeClr val="bg1">
                    <a:lumMod val="85000"/>
                  </a:schemeClr>
                </a:solidFill>
              </a:rPr>
              <a:t>Batch </a:t>
            </a:r>
            <a:r>
              <a:rPr lang="en-IN" dirty="0">
                <a:solidFill>
                  <a:schemeClr val="bg1">
                    <a:lumMod val="85000"/>
                  </a:schemeClr>
                </a:solidFill>
              </a:rPr>
              <a:t>D07</a:t>
            </a:r>
            <a:endParaRPr lang="en-IN" sz="1800" dirty="0">
              <a:solidFill>
                <a:schemeClr val="bg1">
                  <a:lumMod val="85000"/>
                </a:schemeClr>
              </a:solidFill>
            </a:endParaRPr>
          </a:p>
          <a:p>
            <a:r>
              <a:rPr lang="en-IN" sz="1800" dirty="0">
                <a:solidFill>
                  <a:schemeClr val="bg1">
                    <a:lumMod val="85000"/>
                  </a:schemeClr>
                </a:solidFill>
              </a:rPr>
              <a:t>SRKR Engineering College</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2EA9-F2E9-DD22-23E2-5ADF4AFC4EBF}"/>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Dataset</a:t>
            </a:r>
          </a:p>
        </p:txBody>
      </p:sp>
      <p:sp>
        <p:nvSpPr>
          <p:cNvPr id="4" name="TextBox 3">
            <a:extLst>
              <a:ext uri="{FF2B5EF4-FFF2-40B4-BE49-F238E27FC236}">
                <a16:creationId xmlns:a16="http://schemas.microsoft.com/office/drawing/2014/main" id="{E1C458F1-751C-C2D8-FDAD-1330857305A1}"/>
              </a:ext>
            </a:extLst>
          </p:cNvPr>
          <p:cNvSpPr txBox="1"/>
          <p:nvPr/>
        </p:nvSpPr>
        <p:spPr>
          <a:xfrm>
            <a:off x="623234" y="2505594"/>
            <a:ext cx="10946331" cy="3992568"/>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As participants remained in a relaxed state with eyes closed, fifteen minutes of EEG data was collected at a sampling rate of 250 Hz. Data was obtained via the typical International 10–20 System. The electrodes used were Fp1, Fp2, F7, F3, </a:t>
            </a:r>
            <a:r>
              <a:rPr lang="en-IN" sz="1800" kern="1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Fz</a:t>
            </a:r>
            <a:r>
              <a:rPr lang="en-IN"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F4, F8, T3, C3, </a:t>
            </a:r>
            <a:r>
              <a:rPr lang="en-IN" sz="1800" kern="1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Cz</a:t>
            </a:r>
            <a:r>
              <a:rPr lang="en-IN"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C4, T4, T5, P3, </a:t>
            </a:r>
            <a:r>
              <a:rPr lang="en-IN" sz="1800" kern="1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Pz</a:t>
            </a:r>
            <a:r>
              <a:rPr lang="en-IN"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P4, T6, O1, O2.</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50000"/>
              </a:lnSpc>
              <a:spcAft>
                <a:spcPts val="800"/>
              </a:spcAft>
              <a:buFont typeface="Arial" panose="020B0604020202020204" pitchFamily="34" charset="0"/>
              <a:buChar char="•"/>
            </a:pPr>
            <a:r>
              <a:rPr lang="en-IN" sz="1800" kern="0" dirty="0">
                <a:solidFill>
                  <a:srgbClr val="4A4A4A"/>
                </a:solidFill>
                <a:effectLst/>
                <a:latin typeface="Times New Roman" panose="02020603050405020304" pitchFamily="18" charset="0"/>
                <a:ea typeface="Times New Roman" panose="02020603050405020304" pitchFamily="18" charset="0"/>
                <a:cs typeface="Times New Roman" panose="02020603050405020304" pitchFamily="18" charset="0"/>
              </a:rPr>
              <a:t>The reference electrode was placed between electrodes </a:t>
            </a:r>
            <a:r>
              <a:rPr lang="en-IN" sz="1800" kern="0" dirty="0" err="1">
                <a:solidFill>
                  <a:srgbClr val="4A4A4A"/>
                </a:solidFill>
                <a:effectLst/>
                <a:latin typeface="Times New Roman" panose="02020603050405020304" pitchFamily="18" charset="0"/>
                <a:ea typeface="Times New Roman" panose="02020603050405020304" pitchFamily="18" charset="0"/>
                <a:cs typeface="Times New Roman" panose="02020603050405020304" pitchFamily="18" charset="0"/>
              </a:rPr>
              <a:t>Fz</a:t>
            </a:r>
            <a:r>
              <a:rPr lang="en-IN" sz="1800" kern="0" dirty="0">
                <a:solidFill>
                  <a:srgbClr val="4A4A4A"/>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800" kern="0" dirty="0" err="1">
                <a:solidFill>
                  <a:srgbClr val="4A4A4A"/>
                </a:solidFill>
                <a:effectLst/>
                <a:latin typeface="Times New Roman" panose="02020603050405020304" pitchFamily="18" charset="0"/>
                <a:ea typeface="Times New Roman" panose="02020603050405020304" pitchFamily="18" charset="0"/>
                <a:cs typeface="Times New Roman" panose="02020603050405020304" pitchFamily="18" charset="0"/>
              </a:rPr>
              <a:t>Cz</a:t>
            </a:r>
            <a:r>
              <a:rPr lang="en-IN" sz="1800" kern="0" dirty="0">
                <a:solidFill>
                  <a:srgbClr val="4A4A4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Access to such high-quality data from reputable sources like </a:t>
            </a:r>
            <a:r>
              <a:rPr lang="en-IN"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RepOD</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facilitates rigorous investigation and validation of diagnostic and prognostic markers, potentially leading to improved early detection and management strategies for Alzheimer's disease and related conditions</a:t>
            </a: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50000"/>
              </a:lnSpc>
              <a:spcAft>
                <a:spcPts val="800"/>
              </a:spcAft>
              <a:buFont typeface="Arial" panose="020B0604020202020204" pitchFamily="34" charset="0"/>
              <a:buChar char="•"/>
            </a:pPr>
            <a:r>
              <a:rPr lang="en-IN" sz="18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Quality of life is then compromised, with most SZ patients being unable to function in workplaces, 20–40% attempting suicide at least once, and between 5–10% successfully committing suicide.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50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BD1-A551-78F4-C741-50F43C5E2B14}"/>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Architecture</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04D3693-C27F-FA8D-663C-7A14E5DC0B2C}"/>
              </a:ext>
            </a:extLst>
          </p:cNvPr>
          <p:cNvSpPr txBox="1"/>
          <p:nvPr/>
        </p:nvSpPr>
        <p:spPr>
          <a:xfrm>
            <a:off x="513184" y="2397967"/>
            <a:ext cx="11196734" cy="3965511"/>
          </a:xfrm>
          <a:prstGeom prst="rect">
            <a:avLst/>
          </a:prstGeom>
          <a:noFill/>
        </p:spPr>
        <p:txBody>
          <a:bodyPr wrap="square" rtlCol="0">
            <a:spAutoFit/>
          </a:bodyPr>
          <a:lstStyle/>
          <a:p>
            <a:endParaRPr lang="en-IN" dirty="0"/>
          </a:p>
        </p:txBody>
      </p:sp>
      <p:sp>
        <p:nvSpPr>
          <p:cNvPr id="4" name="Rectangle: Rounded Corners 3">
            <a:extLst>
              <a:ext uri="{FF2B5EF4-FFF2-40B4-BE49-F238E27FC236}">
                <a16:creationId xmlns:a16="http://schemas.microsoft.com/office/drawing/2014/main" id="{09D97017-5713-F285-971A-13A1446FE498}"/>
              </a:ext>
            </a:extLst>
          </p:cNvPr>
          <p:cNvSpPr/>
          <p:nvPr/>
        </p:nvSpPr>
        <p:spPr>
          <a:xfrm>
            <a:off x="7921688" y="2668555"/>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Model Preparation:</a:t>
            </a:r>
          </a:p>
          <a:p>
            <a:pPr algn="ctr"/>
            <a:r>
              <a:rPr lang="en-IN" sz="1600" b="1" i="0" dirty="0">
                <a:effectLst/>
                <a:latin typeface="Times New Roman" panose="02020603050405020304" pitchFamily="18" charset="0"/>
                <a:cs typeface="Times New Roman" panose="02020603050405020304" pitchFamily="18" charset="0"/>
              </a:rPr>
              <a:t>CNN Model</a:t>
            </a:r>
            <a:endParaRPr lang="en-IN" sz="1600" b="1"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E71F5D71-8F2D-08C5-BD79-BBC7DF20307B}"/>
              </a:ext>
            </a:extLst>
          </p:cNvPr>
          <p:cNvSpPr/>
          <p:nvPr/>
        </p:nvSpPr>
        <p:spPr>
          <a:xfrm>
            <a:off x="2547257" y="2687216"/>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Data Loading:</a:t>
            </a:r>
          </a:p>
          <a:p>
            <a:pPr algn="ctr"/>
            <a:r>
              <a:rPr lang="en-US" sz="1600" b="1" dirty="0">
                <a:latin typeface="Times New Roman" panose="02020603050405020304" pitchFamily="18" charset="0"/>
                <a:cs typeface="Times New Roman" panose="02020603050405020304" pitchFamily="18" charset="0"/>
              </a:rPr>
              <a:t>Pandas Library</a:t>
            </a:r>
            <a:endParaRPr lang="en-IN" sz="1600" b="1"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6473AA43-F6CC-56A5-3F25-979AD7D4A77F}"/>
              </a:ext>
            </a:extLst>
          </p:cNvPr>
          <p:cNvSpPr/>
          <p:nvPr/>
        </p:nvSpPr>
        <p:spPr>
          <a:xfrm>
            <a:off x="4338734" y="2687216"/>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Data Processing</a:t>
            </a:r>
          </a:p>
          <a:p>
            <a:pPr algn="ctr"/>
            <a:endParaRPr lang="en-IN" sz="16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4FF5B39-6ADF-9457-C536-A2ADB6672DA9}"/>
              </a:ext>
            </a:extLst>
          </p:cNvPr>
          <p:cNvSpPr/>
          <p:nvPr/>
        </p:nvSpPr>
        <p:spPr>
          <a:xfrm>
            <a:off x="6130211" y="2687216"/>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Feature Extraction</a:t>
            </a:r>
            <a:endParaRPr lang="en-IN" sz="16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DE868505-A63A-9BED-073C-7E455FD2D0F1}"/>
              </a:ext>
            </a:extLst>
          </p:cNvPr>
          <p:cNvSpPr/>
          <p:nvPr/>
        </p:nvSpPr>
        <p:spPr>
          <a:xfrm>
            <a:off x="755780" y="2668555"/>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Input Data:</a:t>
            </a:r>
          </a:p>
          <a:p>
            <a:pPr algn="ctr"/>
            <a:r>
              <a:rPr lang="en-US" sz="1600" b="1" dirty="0">
                <a:latin typeface="Times New Roman" panose="02020603050405020304" pitchFamily="18" charset="0"/>
                <a:cs typeface="Times New Roman" panose="02020603050405020304" pitchFamily="18" charset="0"/>
              </a:rPr>
              <a:t>EEG Signals,</a:t>
            </a:r>
          </a:p>
          <a:p>
            <a:pPr algn="ctr"/>
            <a:r>
              <a:rPr lang="en-US" sz="1600" b="1" dirty="0">
                <a:latin typeface="Times New Roman" panose="02020603050405020304" pitchFamily="18" charset="0"/>
                <a:cs typeface="Times New Roman" panose="02020603050405020304" pitchFamily="18" charset="0"/>
              </a:rPr>
              <a:t>Metadata</a:t>
            </a:r>
            <a:endParaRPr lang="en-IN" sz="1600" b="1"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9EC05E4-FBF3-2865-F407-AA169D839BAC}"/>
              </a:ext>
            </a:extLst>
          </p:cNvPr>
          <p:cNvSpPr/>
          <p:nvPr/>
        </p:nvSpPr>
        <p:spPr>
          <a:xfrm>
            <a:off x="9808028" y="2687216"/>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i="0" dirty="0">
                <a:effectLst/>
                <a:latin typeface="Times New Roman" panose="02020603050405020304" pitchFamily="18" charset="0"/>
                <a:cs typeface="Times New Roman" panose="02020603050405020304" pitchFamily="18" charset="0"/>
              </a:rPr>
              <a:t>Cross-Validation and Training</a:t>
            </a:r>
            <a:endParaRPr lang="en-US" sz="1600" b="1"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7ECABF7-51C4-FBC4-60C8-9F450728750A}"/>
              </a:ext>
            </a:extLst>
          </p:cNvPr>
          <p:cNvSpPr/>
          <p:nvPr/>
        </p:nvSpPr>
        <p:spPr>
          <a:xfrm>
            <a:off x="9808028" y="4743920"/>
            <a:ext cx="1548881" cy="1520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Times New Roman" panose="02020603050405020304" pitchFamily="18" charset="0"/>
                <a:cs typeface="Times New Roman" panose="02020603050405020304" pitchFamily="18" charset="0"/>
              </a:rPr>
              <a:t>Output:</a:t>
            </a:r>
          </a:p>
          <a:p>
            <a:pPr algn="ctr"/>
            <a:r>
              <a:rPr lang="en-US" sz="1600" b="1" dirty="0">
                <a:latin typeface="Times New Roman" panose="02020603050405020304" pitchFamily="18" charset="0"/>
                <a:cs typeface="Times New Roman" panose="02020603050405020304" pitchFamily="18" charset="0"/>
              </a:rPr>
              <a:t>Evaluation Metrics,</a:t>
            </a:r>
          </a:p>
          <a:p>
            <a:pPr algn="ctr"/>
            <a:r>
              <a:rPr lang="en-US" sz="1600" b="1" dirty="0">
                <a:latin typeface="Times New Roman" panose="02020603050405020304" pitchFamily="18" charset="0"/>
                <a:cs typeface="Times New Roman" panose="02020603050405020304" pitchFamily="18" charset="0"/>
              </a:rPr>
              <a:t>Model Performance</a:t>
            </a:r>
            <a:endParaRPr lang="en-IN" sz="1600" b="1"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34968301-9C42-8D77-A5E9-3629EC076429}"/>
              </a:ext>
            </a:extLst>
          </p:cNvPr>
          <p:cNvCxnSpPr>
            <a:cxnSpLocks/>
            <a:stCxn id="9" idx="3"/>
          </p:cNvCxnSpPr>
          <p:nvPr/>
        </p:nvCxnSpPr>
        <p:spPr>
          <a:xfrm>
            <a:off x="2304661" y="3429000"/>
            <a:ext cx="242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DF919F-3EDB-AE1A-195B-52D7E4F41F75}"/>
              </a:ext>
            </a:extLst>
          </p:cNvPr>
          <p:cNvCxnSpPr>
            <a:endCxn id="6" idx="1"/>
          </p:cNvCxnSpPr>
          <p:nvPr/>
        </p:nvCxnSpPr>
        <p:spPr>
          <a:xfrm>
            <a:off x="4096138" y="3447661"/>
            <a:ext cx="242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96E372-5651-0701-3F8F-721BE171C59B}"/>
              </a:ext>
            </a:extLst>
          </p:cNvPr>
          <p:cNvCxnSpPr>
            <a:stCxn id="6" idx="3"/>
            <a:endCxn id="7" idx="1"/>
          </p:cNvCxnSpPr>
          <p:nvPr/>
        </p:nvCxnSpPr>
        <p:spPr>
          <a:xfrm>
            <a:off x="5887615" y="3447661"/>
            <a:ext cx="242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DA72F36-E92B-7BCF-717D-5D2DE91099CC}"/>
              </a:ext>
            </a:extLst>
          </p:cNvPr>
          <p:cNvCxnSpPr>
            <a:cxnSpLocks/>
          </p:cNvCxnSpPr>
          <p:nvPr/>
        </p:nvCxnSpPr>
        <p:spPr>
          <a:xfrm>
            <a:off x="7679092" y="3447661"/>
            <a:ext cx="242596" cy="4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5B5108-3F48-2F08-E94B-FBDD3BF110A8}"/>
              </a:ext>
            </a:extLst>
          </p:cNvPr>
          <p:cNvCxnSpPr>
            <a:cxnSpLocks/>
            <a:endCxn id="10" idx="1"/>
          </p:cNvCxnSpPr>
          <p:nvPr/>
        </p:nvCxnSpPr>
        <p:spPr>
          <a:xfrm>
            <a:off x="9470569" y="3447661"/>
            <a:ext cx="337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41877ED-5289-4978-189B-09FA8E54397B}"/>
              </a:ext>
            </a:extLst>
          </p:cNvPr>
          <p:cNvCxnSpPr>
            <a:cxnSpLocks/>
            <a:stCxn id="10" idx="2"/>
          </p:cNvCxnSpPr>
          <p:nvPr/>
        </p:nvCxnSpPr>
        <p:spPr>
          <a:xfrm flipH="1">
            <a:off x="10582468" y="4208106"/>
            <a:ext cx="1" cy="53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35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A3F9-085C-0D16-5434-5DAD88037ABD}"/>
              </a:ext>
            </a:extLst>
          </p:cNvPr>
          <p:cNvSpPr>
            <a:spLocks noGrp="1"/>
          </p:cNvSpPr>
          <p:nvPr>
            <p:ph type="title"/>
          </p:nvPr>
        </p:nvSpPr>
        <p:spPr/>
        <p:txBody>
          <a:bodyPr/>
          <a:lstStyle/>
          <a:p>
            <a:r>
              <a:rPr lang="en-IN" dirty="0"/>
              <a:t>Implementation</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D2658B2A-BFAA-E61C-7597-66F51686A809}"/>
              </a:ext>
            </a:extLst>
          </p:cNvPr>
          <p:cNvSpPr txBox="1"/>
          <p:nvPr/>
        </p:nvSpPr>
        <p:spPr>
          <a:xfrm>
            <a:off x="611815" y="2360915"/>
            <a:ext cx="11111756" cy="9603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Implementation involves several series of steps in data handling and user interface was  made to make it feasible for the usage. </a:t>
            </a: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ajor steps involved in this liver disease prediction </a:t>
            </a: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are mainly:</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77EA15B-B684-997D-F927-5ABF2428AEC8}"/>
              </a:ext>
            </a:extLst>
          </p:cNvPr>
          <p:cNvSpPr txBox="1"/>
          <p:nvPr/>
        </p:nvSpPr>
        <p:spPr>
          <a:xfrm>
            <a:off x="3260912" y="4464424"/>
            <a:ext cx="184731" cy="369332"/>
          </a:xfrm>
          <a:prstGeom prst="rect">
            <a:avLst/>
          </a:prstGeom>
          <a:noFill/>
        </p:spPr>
        <p:txBody>
          <a:bodyPr wrap="none" rtlCol="0">
            <a:spAutoFit/>
          </a:bodyPr>
          <a:lstStyle/>
          <a:p>
            <a:endParaRPr lang="en-IN" dirty="0"/>
          </a:p>
        </p:txBody>
      </p:sp>
      <p:sp>
        <p:nvSpPr>
          <p:cNvPr id="8" name="TextBox 7">
            <a:extLst>
              <a:ext uri="{FF2B5EF4-FFF2-40B4-BE49-F238E27FC236}">
                <a16:creationId xmlns:a16="http://schemas.microsoft.com/office/drawing/2014/main" id="{F477B0B5-3C3D-AA94-182C-D479A5FDE6B2}"/>
              </a:ext>
            </a:extLst>
          </p:cNvPr>
          <p:cNvSpPr txBox="1"/>
          <p:nvPr/>
        </p:nvSpPr>
        <p:spPr>
          <a:xfrm>
            <a:off x="611815" y="3341380"/>
            <a:ext cx="11179133" cy="3717493"/>
          </a:xfrm>
          <a:prstGeom prst="rect">
            <a:avLst/>
          </a:prstGeom>
          <a:noFill/>
        </p:spPr>
        <p:txBody>
          <a:bodyPr wrap="square" rtlCol="0">
            <a:spAutoFit/>
          </a:bodyPr>
          <a:lstStyle/>
          <a:p>
            <a:pPr marL="342900" marR="543560" lvl="0" indent="-342900" algn="just">
              <a:lnSpc>
                <a:spcPct val="150000"/>
              </a:lnSpc>
              <a:spcBef>
                <a:spcPts val="800"/>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IN" sz="20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collection</a:t>
            </a:r>
          </a:p>
          <a:p>
            <a:pPr marL="342900" marR="543560" lvl="0" indent="-342900" algn="just">
              <a:lnSpc>
                <a:spcPct val="150000"/>
              </a:lnSpc>
              <a:spcBef>
                <a:spcPts val="695"/>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IN" sz="2000" spc="-3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pre-processing</a:t>
            </a:r>
          </a:p>
          <a:p>
            <a:pPr marL="342900" marR="543560" lvl="0" indent="-342900" algn="just">
              <a:lnSpc>
                <a:spcPct val="150000"/>
              </a:lnSpc>
              <a:spcBef>
                <a:spcPts val="695"/>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Smote the data</a:t>
            </a:r>
          </a:p>
          <a:p>
            <a:pPr marL="342900" marR="543560" lvl="0" indent="-342900" algn="just">
              <a:lnSpc>
                <a:spcPct val="150000"/>
              </a:lnSpc>
              <a:spcBef>
                <a:spcPts val="695"/>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 and testing</a:t>
            </a:r>
          </a:p>
          <a:p>
            <a:pPr marL="342900" marR="543560" lvl="0" indent="-342900" algn="just">
              <a:lnSpc>
                <a:spcPct val="150000"/>
              </a:lnSpc>
              <a:spcBef>
                <a:spcPts val="695"/>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Modelling</a:t>
            </a:r>
          </a:p>
          <a:p>
            <a:pPr marL="342900" marR="543560" lvl="0" indent="-342900" algn="just">
              <a:lnSpc>
                <a:spcPct val="150000"/>
              </a:lnSpc>
              <a:spcBef>
                <a:spcPts val="695"/>
              </a:spcBef>
              <a:spcAft>
                <a:spcPts val="15"/>
              </a:spcAft>
              <a:buFont typeface="+mj-lt"/>
              <a:buAutoNum type="arabicPeriod"/>
              <a:tabLst>
                <a:tab pos="49784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Detecting</a:t>
            </a:r>
          </a:p>
          <a:p>
            <a:pPr algn="just">
              <a:lnSpc>
                <a:spcPct val="150000"/>
              </a:lnSpc>
              <a:spcAft>
                <a:spcPts val="15"/>
              </a:spcAft>
            </a:pP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99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78DD-AACC-518C-E5E1-F85B863E4412}"/>
              </a:ext>
            </a:extLst>
          </p:cNvPr>
          <p:cNvSpPr>
            <a:spLocks noGrp="1"/>
          </p:cNvSpPr>
          <p:nvPr>
            <p:ph type="title"/>
          </p:nvPr>
        </p:nvSpPr>
        <p:spPr/>
        <p:txBody>
          <a:bodyPr/>
          <a:lstStyle/>
          <a:p>
            <a:r>
              <a:rPr lang="en-US" dirty="0"/>
              <a:t>Results</a:t>
            </a:r>
            <a:endParaRPr lang="en-IN" dirty="0"/>
          </a:p>
        </p:txBody>
      </p:sp>
      <p:graphicFrame>
        <p:nvGraphicFramePr>
          <p:cNvPr id="4" name="Table 3">
            <a:extLst>
              <a:ext uri="{FF2B5EF4-FFF2-40B4-BE49-F238E27FC236}">
                <a16:creationId xmlns:a16="http://schemas.microsoft.com/office/drawing/2014/main" id="{5D11CD5D-50F2-BCA4-9B4A-D33E370F9D09}"/>
              </a:ext>
            </a:extLst>
          </p:cNvPr>
          <p:cNvGraphicFramePr>
            <a:graphicFrameLocks noGrp="1"/>
          </p:cNvGraphicFramePr>
          <p:nvPr>
            <p:extLst>
              <p:ext uri="{D42A27DB-BD31-4B8C-83A1-F6EECF244321}">
                <p14:modId xmlns:p14="http://schemas.microsoft.com/office/powerpoint/2010/main" val="194729637"/>
              </p:ext>
            </p:extLst>
          </p:nvPr>
        </p:nvGraphicFramePr>
        <p:xfrm>
          <a:off x="2032000" y="4812455"/>
          <a:ext cx="8128000" cy="157162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5960219"/>
                    </a:ext>
                  </a:extLst>
                </a:gridCol>
                <a:gridCol w="4064000">
                  <a:extLst>
                    <a:ext uri="{9D8B030D-6E8A-4147-A177-3AD203B41FA5}">
                      <a16:colId xmlns:a16="http://schemas.microsoft.com/office/drawing/2014/main" val="878159139"/>
                    </a:ext>
                  </a:extLst>
                </a:gridCol>
              </a:tblGrid>
              <a:tr h="370840">
                <a:tc>
                  <a:txBody>
                    <a:bodyPr/>
                    <a:lstStyle/>
                    <a:p>
                      <a:r>
                        <a:rPr lang="en-US" dirty="0"/>
                        <a:t>Model</a:t>
                      </a:r>
                      <a:endParaRPr lang="en-IN" dirty="0"/>
                    </a:p>
                  </a:txBody>
                  <a:tcPr/>
                </a:tc>
                <a:tc>
                  <a:txBody>
                    <a:bodyPr/>
                    <a:lstStyle/>
                    <a:p>
                      <a:r>
                        <a:rPr lang="en-US" dirty="0"/>
                        <a:t>Accuracy</a:t>
                      </a:r>
                      <a:endParaRPr lang="en-IN" dirty="0"/>
                    </a:p>
                  </a:txBody>
                  <a:tcPr/>
                </a:tc>
                <a:extLst>
                  <a:ext uri="{0D108BD9-81ED-4DB2-BD59-A6C34878D82A}">
                    <a16:rowId xmlns:a16="http://schemas.microsoft.com/office/drawing/2014/main" val="2833558357"/>
                  </a:ext>
                </a:extLst>
              </a:tr>
              <a:tr h="370840">
                <a:tc>
                  <a:txBody>
                    <a:bodyPr/>
                    <a:lstStyle/>
                    <a:p>
                      <a:pPr algn="ctr"/>
                      <a:r>
                        <a:rPr lang="en-IN" sz="2000" kern="1200" dirty="0">
                          <a:solidFill>
                            <a:schemeClr val="dk1"/>
                          </a:solidFill>
                          <a:effectLst/>
                          <a:latin typeface="Times New Roman" panose="02020603050405020304" pitchFamily="18" charset="0"/>
                          <a:ea typeface="+mn-ea"/>
                          <a:cs typeface="Times New Roman" panose="02020603050405020304" pitchFamily="18" charset="0"/>
                        </a:rPr>
                        <a:t>Convolutional Neural Network</a:t>
                      </a:r>
                      <a:r>
                        <a:rPr lang="en-IN" sz="2000" dirty="0">
                          <a:latin typeface="Times New Roman" panose="02020603050405020304" pitchFamily="18" charset="0"/>
                          <a:cs typeface="Times New Roman" panose="02020603050405020304" pitchFamily="18" charset="0"/>
                        </a:rPr>
                        <a:t> </a:t>
                      </a:r>
                    </a:p>
                  </a:txBody>
                  <a:tcPr/>
                </a:tc>
                <a:tc>
                  <a:txBody>
                    <a:bodyPr/>
                    <a:lstStyle/>
                    <a:p>
                      <a:r>
                        <a:rPr lang="en-IN" sz="2000" kern="1200" dirty="0">
                          <a:solidFill>
                            <a:schemeClr val="dk1"/>
                          </a:solidFill>
                          <a:effectLst/>
                          <a:latin typeface="Times New Roman" panose="02020603050405020304" pitchFamily="18" charset="0"/>
                          <a:ea typeface="+mn-ea"/>
                          <a:cs typeface="Times New Roman" panose="02020603050405020304" pitchFamily="18" charset="0"/>
                        </a:rPr>
                        <a:t>0.8444716556712932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0303116"/>
                  </a:ext>
                </a:extLst>
              </a:tr>
              <a:tr h="316235">
                <a:tc>
                  <a:txBody>
                    <a:bodyPr/>
                    <a:lstStyle/>
                    <a:p>
                      <a:pPr marL="457200" algn="ctr">
                        <a:lnSpc>
                          <a:spcPct val="150000"/>
                        </a:lnSpc>
                        <a:spcAft>
                          <a:spcPts val="800"/>
                        </a:spcAf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Random Forest Classifier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r>
                        <a:rPr lang="en-IN" sz="2000" kern="1200" dirty="0">
                          <a:solidFill>
                            <a:schemeClr val="dk1"/>
                          </a:solidFill>
                          <a:effectLst/>
                          <a:latin typeface="Times New Roman" panose="02020603050405020304" pitchFamily="18" charset="0"/>
                          <a:ea typeface="+mn-ea"/>
                          <a:cs typeface="Times New Roman" panose="02020603050405020304" pitchFamily="18" charset="0"/>
                        </a:rPr>
                        <a:t>0.7175119125460665</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9177348"/>
                  </a:ext>
                </a:extLst>
              </a:tr>
              <a:tr h="267202">
                <a:tc>
                  <a:txBody>
                    <a:bodyPr/>
                    <a:lstStyle/>
                    <a:p>
                      <a:pPr algn="ctr"/>
                      <a:r>
                        <a:rPr lang="en-IN" sz="2000" kern="1200" dirty="0">
                          <a:solidFill>
                            <a:schemeClr val="dk1"/>
                          </a:solidFill>
                          <a:effectLst/>
                          <a:latin typeface="Times New Roman" panose="02020603050405020304" pitchFamily="18" charset="0"/>
                          <a:ea typeface="+mn-ea"/>
                          <a:cs typeface="Times New Roman" panose="02020603050405020304" pitchFamily="18" charset="0"/>
                        </a:rPr>
                        <a:t>XG BOOST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kern="1200" dirty="0">
                          <a:solidFill>
                            <a:schemeClr val="dk1"/>
                          </a:solidFill>
                          <a:effectLst/>
                          <a:latin typeface="Times New Roman" panose="02020603050405020304" pitchFamily="18" charset="0"/>
                          <a:ea typeface="+mn-ea"/>
                          <a:cs typeface="Times New Roman" panose="02020603050405020304" pitchFamily="18" charset="0"/>
                        </a:rPr>
                        <a:t>0.7034356546401977</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1430674"/>
                  </a:ext>
                </a:extLst>
              </a:tr>
            </a:tbl>
          </a:graphicData>
        </a:graphic>
      </p:graphicFrame>
      <p:sp>
        <p:nvSpPr>
          <p:cNvPr id="3" name="TextBox 2">
            <a:extLst>
              <a:ext uri="{FF2B5EF4-FFF2-40B4-BE49-F238E27FC236}">
                <a16:creationId xmlns:a16="http://schemas.microsoft.com/office/drawing/2014/main" id="{E8A2B7C3-3185-DF45-1040-3364955022A6}"/>
              </a:ext>
            </a:extLst>
          </p:cNvPr>
          <p:cNvSpPr txBox="1"/>
          <p:nvPr/>
        </p:nvSpPr>
        <p:spPr>
          <a:xfrm>
            <a:off x="963038" y="2607013"/>
            <a:ext cx="10642060" cy="1709892"/>
          </a:xfrm>
          <a:prstGeom prst="rect">
            <a:avLst/>
          </a:prstGeom>
          <a:noFill/>
        </p:spPr>
        <p:txBody>
          <a:bodyPr wrap="square" rtlCol="0">
            <a:spAutoFit/>
          </a:bodyPr>
          <a:lstStyle/>
          <a:p>
            <a:pPr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As an integral component of our extensive research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endeavor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we have conscientiously executed and assessed a multitude of models to ascertain the most precise and efficacious approach for predicting Alzheimer's disease. Our implemented models span a spectrum of methodologies, each endowed with distinct strengths and capabilities finely attuned to the complexities inherent in the targeted task.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996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3DDC-2927-E218-78F0-D712181DA726}"/>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55592EC0-DE94-952F-2BCB-676ED5159C53}"/>
              </a:ext>
            </a:extLst>
          </p:cNvPr>
          <p:cNvPicPr>
            <a:picLocks noChangeAspect="1"/>
          </p:cNvPicPr>
          <p:nvPr/>
        </p:nvPicPr>
        <p:blipFill>
          <a:blip r:embed="rId2"/>
          <a:stretch>
            <a:fillRect/>
          </a:stretch>
        </p:blipFill>
        <p:spPr>
          <a:xfrm>
            <a:off x="174035" y="2451370"/>
            <a:ext cx="7329772" cy="4056433"/>
          </a:xfrm>
          <a:prstGeom prst="rect">
            <a:avLst/>
          </a:prstGeom>
        </p:spPr>
      </p:pic>
      <p:sp>
        <p:nvSpPr>
          <p:cNvPr id="6" name="TextBox 5">
            <a:extLst>
              <a:ext uri="{FF2B5EF4-FFF2-40B4-BE49-F238E27FC236}">
                <a16:creationId xmlns:a16="http://schemas.microsoft.com/office/drawing/2014/main" id="{15F75DC2-B07E-CDF3-4B6A-CE15A8E52EB7}"/>
              </a:ext>
            </a:extLst>
          </p:cNvPr>
          <p:cNvSpPr txBox="1"/>
          <p:nvPr/>
        </p:nvSpPr>
        <p:spPr>
          <a:xfrm>
            <a:off x="7665396" y="2752928"/>
            <a:ext cx="3813242" cy="2862322"/>
          </a:xfrm>
          <a:prstGeom prst="rect">
            <a:avLst/>
          </a:prstGeom>
          <a:noFill/>
        </p:spPr>
        <p:txBody>
          <a:bodyPr wrap="square" rtlCol="0">
            <a:spAutoFit/>
          </a:bodyPr>
          <a:lstStyle/>
          <a:p>
            <a:pPr marL="285750" indent="-285750">
              <a:buFont typeface="Arial" panose="020B0604020202020204" pitchFamily="34" charset="0"/>
              <a:buChar char="•"/>
            </a:pPr>
            <a:r>
              <a:rPr lang="en-IN" sz="1800" kern="1200" dirty="0">
                <a:solidFill>
                  <a:schemeClr val="dk1"/>
                </a:solidFill>
                <a:effectLst/>
                <a:latin typeface="Times New Roman" panose="02020603050405020304" pitchFamily="18" charset="0"/>
                <a:ea typeface="+mn-ea"/>
                <a:cs typeface="Times New Roman" panose="02020603050405020304" pitchFamily="18" charset="0"/>
              </a:rPr>
              <a:t>The Convolutional Neural Network</a:t>
            </a:r>
            <a:r>
              <a:rPr lang="en-IN" sz="1800" dirty="0">
                <a:latin typeface="Times New Roman" panose="02020603050405020304" pitchFamily="18" charset="0"/>
                <a:cs typeface="Times New Roman" panose="02020603050405020304" pitchFamily="18" charset="0"/>
              </a:rPr>
              <a:t> was obtained an Accuracy of </a:t>
            </a:r>
            <a:r>
              <a:rPr lang="en-IN" sz="1800" kern="1200" dirty="0">
                <a:solidFill>
                  <a:schemeClr val="dk1"/>
                </a:solidFill>
                <a:effectLst/>
                <a:latin typeface="Times New Roman" panose="02020603050405020304" pitchFamily="18" charset="0"/>
                <a:ea typeface="+mn-ea"/>
                <a:cs typeface="Times New Roman" panose="02020603050405020304" pitchFamily="18" charset="0"/>
              </a:rPr>
              <a:t>0.8444716556712932</a:t>
            </a:r>
          </a:p>
          <a:p>
            <a:pPr marL="285750" indent="-285750">
              <a:buFont typeface="Arial" panose="020B0604020202020204" pitchFamily="34" charset="0"/>
              <a:buChar char="•"/>
            </a:pPr>
            <a:r>
              <a:rPr lang="en-IN" dirty="0">
                <a:solidFill>
                  <a:schemeClr val="dk1"/>
                </a:solidFill>
                <a:latin typeface="Times New Roman" panose="02020603050405020304" pitchFamily="18" charset="0"/>
                <a:cs typeface="Times New Roman" panose="02020603050405020304" pitchFamily="18" charset="0"/>
              </a:rPr>
              <a:t>When compared to other algorithms like Random Forest Classifier And </a:t>
            </a:r>
            <a:r>
              <a:rPr lang="en-IN" dirty="0" err="1">
                <a:solidFill>
                  <a:schemeClr val="dk1"/>
                </a:solidFill>
                <a:latin typeface="Times New Roman" panose="02020603050405020304" pitchFamily="18" charset="0"/>
                <a:cs typeface="Times New Roman" panose="02020603050405020304" pitchFamily="18" charset="0"/>
              </a:rPr>
              <a:t>XGBoost</a:t>
            </a:r>
            <a:r>
              <a:rPr lang="en-IN" dirty="0">
                <a:solidFill>
                  <a:schemeClr val="dk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800" dirty="0">
                <a:solidFill>
                  <a:schemeClr val="dk1"/>
                </a:solidFill>
                <a:latin typeface="Times New Roman" panose="02020603050405020304" pitchFamily="18" charset="0"/>
                <a:cs typeface="Times New Roman" panose="02020603050405020304" pitchFamily="18" charset="0"/>
              </a:rPr>
              <a:t>So we are considering CNN Has performed well on the data.</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988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5C4B-923B-3231-B465-7D82BB64B0C7}"/>
              </a:ext>
            </a:extLst>
          </p:cNvPr>
          <p:cNvSpPr>
            <a:spLocks noGrp="1"/>
          </p:cNvSpPr>
          <p:nvPr>
            <p:ph type="title"/>
          </p:nvPr>
        </p:nvSpPr>
        <p:spPr/>
        <p:txBody>
          <a:bodyPr/>
          <a:lstStyle/>
          <a:p>
            <a:r>
              <a:rPr lang="en-US" dirty="0"/>
              <a:t>Conclusion</a:t>
            </a:r>
            <a:endParaRPr lang="en-IN" dirty="0"/>
          </a:p>
        </p:txBody>
      </p:sp>
      <p:sp>
        <p:nvSpPr>
          <p:cNvPr id="4" name="TextBox 3">
            <a:extLst>
              <a:ext uri="{FF2B5EF4-FFF2-40B4-BE49-F238E27FC236}">
                <a16:creationId xmlns:a16="http://schemas.microsoft.com/office/drawing/2014/main" id="{14BE85D3-87F1-5678-111A-E41F7D6B2EF5}"/>
              </a:ext>
            </a:extLst>
          </p:cNvPr>
          <p:cNvSpPr txBox="1"/>
          <p:nvPr/>
        </p:nvSpPr>
        <p:spPr>
          <a:xfrm>
            <a:off x="1060314" y="2928026"/>
            <a:ext cx="10437779" cy="2308324"/>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In conclusion, our project represents a significant stride forward in the pursuit of improved Alzheimer's disease prediction methodologies. </a:t>
            </a: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Through meticulous exploration and evaluation of diverse models, we have identified promising avenues for early detection and intervention. </a:t>
            </a: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By harnessing the strengths of various methodologies, we have laid the groundwork for more accurate and effective diagnostic tools. </a:t>
            </a: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Our findings underscore the importance of comprehensive research efforts in combating neurodegenerative diseases. </a:t>
            </a:r>
            <a:endParaRPr lang="en-IN" dirty="0"/>
          </a:p>
        </p:txBody>
      </p:sp>
    </p:spTree>
    <p:extLst>
      <p:ext uri="{BB962C8B-B14F-4D97-AF65-F5344CB8AC3E}">
        <p14:creationId xmlns:p14="http://schemas.microsoft.com/office/powerpoint/2010/main" val="171787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713-C6AF-1866-29D7-0C14D06EB3A9}"/>
              </a:ext>
            </a:extLst>
          </p:cNvPr>
          <p:cNvSpPr>
            <a:spLocks noGrp="1"/>
          </p:cNvSpPr>
          <p:nvPr>
            <p:ph type="title"/>
          </p:nvPr>
        </p:nvSpPr>
        <p:spPr/>
        <p:txBody>
          <a:bodyPr/>
          <a:lstStyle/>
          <a:p>
            <a:r>
              <a:rPr lang="en-US" dirty="0"/>
              <a:t>Future Scope</a:t>
            </a:r>
            <a:endParaRPr lang="en-IN" dirty="0"/>
          </a:p>
        </p:txBody>
      </p:sp>
      <p:pic>
        <p:nvPicPr>
          <p:cNvPr id="2050" name="Picture 2" descr="Applsci 09 02870 g006 550">
            <a:extLst>
              <a:ext uri="{FF2B5EF4-FFF2-40B4-BE49-F238E27FC236}">
                <a16:creationId xmlns:a16="http://schemas.microsoft.com/office/drawing/2014/main" id="{7FEBC542-94EA-114F-5D26-0244B135B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574" y="2791839"/>
            <a:ext cx="4104463" cy="36800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B93153-F943-E39A-700C-B5BCED3F68E0}"/>
              </a:ext>
            </a:extLst>
          </p:cNvPr>
          <p:cNvSpPr txBox="1"/>
          <p:nvPr/>
        </p:nvSpPr>
        <p:spPr>
          <a:xfrm>
            <a:off x="1011677" y="2519464"/>
            <a:ext cx="6410527"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The diagnostic result is then ported to the clinic or hospital via the cloud. </a:t>
            </a:r>
          </a:p>
          <a:p>
            <a:endParaRPr lang="en-US"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Additionally, this technique has an edge over others, as the diagnostic result can also be sent directly to the patient via a push notification ported to mobile devices.</a:t>
            </a:r>
          </a:p>
          <a:p>
            <a:endParaRPr lang="en-US"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With the implementation of this system, the task of healthcare professionals can be made easier.</a:t>
            </a:r>
            <a:endParaRPr lang="en-IN" dirty="0"/>
          </a:p>
        </p:txBody>
      </p:sp>
    </p:spTree>
    <p:extLst>
      <p:ext uri="{BB962C8B-B14F-4D97-AF65-F5344CB8AC3E}">
        <p14:creationId xmlns:p14="http://schemas.microsoft.com/office/powerpoint/2010/main" val="2050723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A376-6B5F-77A5-79BB-93E312DFDC2B}"/>
              </a:ext>
            </a:extLst>
          </p:cNvPr>
          <p:cNvSpPr>
            <a:spLocks noGrp="1"/>
          </p:cNvSpPr>
          <p:nvPr>
            <p:ph type="title"/>
          </p:nvPr>
        </p:nvSpPr>
        <p:spPr/>
        <p:txBody>
          <a:bodyPr/>
          <a:lstStyle/>
          <a:p>
            <a:r>
              <a:rPr lang="en-US" dirty="0"/>
              <a:t>Reference</a:t>
            </a:r>
            <a:endParaRPr lang="en-IN" dirty="0"/>
          </a:p>
        </p:txBody>
      </p:sp>
      <p:sp>
        <p:nvSpPr>
          <p:cNvPr id="4" name="TextBox 3">
            <a:extLst>
              <a:ext uri="{FF2B5EF4-FFF2-40B4-BE49-F238E27FC236}">
                <a16:creationId xmlns:a16="http://schemas.microsoft.com/office/drawing/2014/main" id="{EDE1E280-A539-38CF-680A-14BC51A0C784}"/>
              </a:ext>
            </a:extLst>
          </p:cNvPr>
          <p:cNvSpPr txBox="1"/>
          <p:nvPr/>
        </p:nvSpPr>
        <p:spPr>
          <a:xfrm>
            <a:off x="635000" y="2241048"/>
            <a:ext cx="11194448" cy="4801314"/>
          </a:xfrm>
          <a:prstGeom prst="rect">
            <a:avLst/>
          </a:prstGeom>
          <a:noFill/>
        </p:spPr>
        <p:txBody>
          <a:bodyPr wrap="square">
            <a:spAutoFit/>
          </a:bodyPr>
          <a:lstStyle/>
          <a:p>
            <a:pPr marL="285750" indent="-285750" algn="just">
              <a:buFont typeface="Arial" panose="020B0604020202020204" pitchFamily="34" charset="0"/>
              <a:buChar char="•"/>
            </a:pPr>
            <a:r>
              <a:rPr lang="en-US" dirty="0"/>
              <a:t>[1] </a:t>
            </a:r>
            <a:r>
              <a:rPr lang="en-US"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Early Stage Alzheimer's Detection Using EEG</a:t>
            </a:r>
            <a:r>
              <a:rPr lang="en-IN" sz="1800" dirty="0">
                <a:solidFill>
                  <a:schemeClr val="dk1"/>
                </a:solidFill>
                <a:latin typeface="Calibri" panose="020F0502020204030204" pitchFamily="34" charset="0"/>
                <a:ea typeface="Calibri" panose="020F0502020204030204" pitchFamily="34" charset="0"/>
                <a:cs typeface="Calibri" panose="020F0502020204030204" pitchFamily="34" charset="0"/>
              </a:rPr>
              <a:t> </a:t>
            </a:r>
            <a:r>
              <a:rPr lang="en-IN" sz="1800" dirty="0">
                <a:latin typeface="Calibri" panose="020F0502020204030204" pitchFamily="34" charset="0"/>
                <a:ea typeface="Calibri" panose="020F0502020204030204" pitchFamily="34" charset="0"/>
                <a:cs typeface="Calibri" panose="020F0502020204030204" pitchFamily="34" charset="0"/>
              </a:rPr>
              <a:t>(</a:t>
            </a:r>
            <a:r>
              <a:rPr lang="en-IN" sz="1800" dirty="0" err="1">
                <a:latin typeface="Calibri" panose="020F0502020204030204" pitchFamily="34" charset="0"/>
                <a:ea typeface="Calibri" panose="020F0502020204030204" pitchFamily="34" charset="0"/>
                <a:cs typeface="Calibri" panose="020F0502020204030204" pitchFamily="34" charset="0"/>
              </a:rPr>
              <a:t>Afsa</a:t>
            </a:r>
            <a:r>
              <a:rPr lang="en-IN" sz="1800" dirty="0">
                <a:latin typeface="Calibri" panose="020F0502020204030204" pitchFamily="34" charset="0"/>
                <a:ea typeface="Calibri" panose="020F0502020204030204" pitchFamily="34" charset="0"/>
                <a:cs typeface="Calibri" panose="020F0502020204030204" pitchFamily="34" charset="0"/>
              </a:rPr>
              <a:t> S, </a:t>
            </a:r>
            <a:r>
              <a:rPr lang="en-IN" sz="1800" dirty="0" err="1">
                <a:latin typeface="Calibri" panose="020F0502020204030204" pitchFamily="34" charset="0"/>
                <a:ea typeface="Calibri" panose="020F0502020204030204" pitchFamily="34" charset="0"/>
                <a:cs typeface="Calibri" panose="020F0502020204030204" pitchFamily="34" charset="0"/>
              </a:rPr>
              <a:t>Disla</a:t>
            </a:r>
            <a:r>
              <a:rPr lang="en-IN" sz="1800" dirty="0">
                <a:latin typeface="Calibri" panose="020F0502020204030204" pitchFamily="34" charset="0"/>
                <a:ea typeface="Calibri" panose="020F0502020204030204" pitchFamily="34" charset="0"/>
                <a:cs typeface="Calibri" panose="020F0502020204030204" pitchFamily="34" charset="0"/>
              </a:rPr>
              <a:t> Abdulla, </a:t>
            </a:r>
            <a:r>
              <a:rPr lang="en-IN" sz="1800" dirty="0" err="1">
                <a:latin typeface="Calibri" panose="020F0502020204030204" pitchFamily="34" charset="0"/>
                <a:ea typeface="Calibri" panose="020F0502020204030204" pitchFamily="34" charset="0"/>
                <a:cs typeface="Calibri" panose="020F0502020204030204" pitchFamily="34" charset="0"/>
              </a:rPr>
              <a:t>Ambadi</a:t>
            </a:r>
            <a:r>
              <a:rPr lang="en-IN" sz="1800" dirty="0">
                <a:latin typeface="Calibri" panose="020F0502020204030204" pitchFamily="34" charset="0"/>
                <a:ea typeface="Calibri" panose="020F0502020204030204" pitchFamily="34" charset="0"/>
                <a:cs typeface="Calibri" panose="020F0502020204030204" pitchFamily="34" charset="0"/>
              </a:rPr>
              <a:t> .M. Nair, Fathima) B. Tech Student, Dept. of ECE, Adi </a:t>
            </a:r>
            <a:r>
              <a:rPr lang="en-IN" sz="1800" dirty="0" err="1">
                <a:latin typeface="Calibri" panose="020F0502020204030204" pitchFamily="34" charset="0"/>
                <a:ea typeface="Calibri" panose="020F0502020204030204" pitchFamily="34" charset="0"/>
                <a:cs typeface="Calibri" panose="020F0502020204030204" pitchFamily="34" charset="0"/>
              </a:rPr>
              <a:t>Shankara</a:t>
            </a:r>
            <a:r>
              <a:rPr lang="en-IN" sz="1800" dirty="0">
                <a:latin typeface="Calibri" panose="020F0502020204030204" pitchFamily="34" charset="0"/>
                <a:ea typeface="Calibri" panose="020F0502020204030204" pitchFamily="34" charset="0"/>
                <a:cs typeface="Calibri" panose="020F0502020204030204" pitchFamily="34" charset="0"/>
              </a:rPr>
              <a:t> Institute of Engineering &amp; Technology, </a:t>
            </a:r>
            <a:r>
              <a:rPr lang="en-IN" sz="1800" dirty="0" err="1">
                <a:latin typeface="Calibri" panose="020F0502020204030204" pitchFamily="34" charset="0"/>
                <a:ea typeface="Calibri" panose="020F0502020204030204" pitchFamily="34" charset="0"/>
                <a:cs typeface="Calibri" panose="020F0502020204030204" pitchFamily="34" charset="0"/>
              </a:rPr>
              <a:t>Kalady</a:t>
            </a:r>
            <a:r>
              <a:rPr lang="en-IN" sz="1800" dirty="0">
                <a:latin typeface="Calibri" panose="020F0502020204030204" pitchFamily="34" charset="0"/>
                <a:ea typeface="Calibri" panose="020F0502020204030204" pitchFamily="34" charset="0"/>
                <a:cs typeface="Calibri" panose="020F0502020204030204" pitchFamily="34" charset="0"/>
              </a:rPr>
              <a:t> ,Cochin   (Ms. </a:t>
            </a:r>
            <a:r>
              <a:rPr lang="en-IN" sz="1800" dirty="0" err="1">
                <a:latin typeface="Calibri" panose="020F0502020204030204" pitchFamily="34" charset="0"/>
                <a:ea typeface="Calibri" panose="020F0502020204030204" pitchFamily="34" charset="0"/>
                <a:cs typeface="Calibri" panose="020F0502020204030204" pitchFamily="34" charset="0"/>
              </a:rPr>
              <a:t>Remya</a:t>
            </a:r>
            <a:r>
              <a:rPr lang="en-IN" sz="1800" dirty="0">
                <a:latin typeface="Calibri" panose="020F0502020204030204" pitchFamily="34" charset="0"/>
                <a:ea typeface="Calibri" panose="020F0502020204030204" pitchFamily="34" charset="0"/>
                <a:cs typeface="Calibri" panose="020F0502020204030204" pitchFamily="34" charset="0"/>
              </a:rPr>
              <a:t> Ramesh) Assistant Professor, Department of ECE, </a:t>
            </a:r>
            <a:r>
              <a:rPr lang="en-IN" sz="1800" dirty="0" err="1">
                <a:latin typeface="Calibri" panose="020F0502020204030204" pitchFamily="34" charset="0"/>
                <a:ea typeface="Calibri" panose="020F0502020204030204" pitchFamily="34" charset="0"/>
                <a:cs typeface="Calibri" panose="020F0502020204030204" pitchFamily="34" charset="0"/>
              </a:rPr>
              <a:t>Kalady</a:t>
            </a:r>
            <a:r>
              <a:rPr lang="en-IN" sz="1800" dirty="0">
                <a:latin typeface="Calibri" panose="020F0502020204030204" pitchFamily="34" charset="0"/>
                <a:ea typeface="Calibri" panose="020F0502020204030204" pitchFamily="34" charset="0"/>
                <a:cs typeface="Calibri" panose="020F0502020204030204" pitchFamily="34" charset="0"/>
              </a:rPr>
              <a:t>, Cochin </a:t>
            </a:r>
            <a:endParaRPr lang="en-US" dirty="0"/>
          </a:p>
          <a:p>
            <a:pPr marL="285750" indent="-285750" algn="just">
              <a:buFont typeface="Arial" panose="020B0604020202020204" pitchFamily="34" charset="0"/>
              <a:buChar char="•"/>
            </a:pPr>
            <a:r>
              <a:rPr lang="en-US" dirty="0"/>
              <a:t>[2]</a:t>
            </a:r>
            <a:r>
              <a:rPr lang="en-US"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 novel methodology for automated differential diagnosis of mild cognitive impairment and Alzheimer's disease using EEG signals“</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Juan P. Amezquita-Sanchez, Nadia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Mammone</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Francesco C. Morabito, Silvia Marino,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Hojjat</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Adeli</a:t>
            </a:r>
            <a:endParaRPr lang="en-US" dirty="0"/>
          </a:p>
          <a:p>
            <a:pPr marL="285750" indent="-285750" algn="just">
              <a:buFont typeface="Arial" panose="020B0604020202020204" pitchFamily="34" charset="0"/>
              <a:buChar char="•"/>
            </a:pPr>
            <a:r>
              <a:rPr lang="en-IN" dirty="0"/>
              <a:t>[3]</a:t>
            </a:r>
            <a:r>
              <a:rPr lang="en-US"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Early diagnosis </a:t>
            </a:r>
            <a:r>
              <a:rPr lang="en-US"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ofAlzheimer’s</a:t>
            </a:r>
            <a:r>
              <a:rPr lang="en-US"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disease: the role of biomarkers including advanced EEG signal analysis, </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P.M. Rossini, R. Di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Iorio</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Vecchio, M.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Anfossi</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C.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Babiloni</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M.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Bozzali</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A.C. Bruni, S.F. Cappa, J. Escudero, F.J. Fraga, P. Giannakopoulos, B.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Guntekin</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G.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Logroscino</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C. Marra, F.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Miraglia</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Panza</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a:t>
            </a:r>
            <a:r>
              <a:rPr lang="en-IN" sz="18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Tecchio</a:t>
            </a:r>
            <a:r>
              <a:rPr lang="en-IN" sz="18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 Pascual-Leone, and B. Dubois</a:t>
            </a:r>
            <a:endParaRPr lang="en-US" dirty="0"/>
          </a:p>
          <a:p>
            <a:pPr marL="285750" indent="-285750" algn="just">
              <a:buFont typeface="Arial" panose="020B0604020202020204" pitchFamily="34" charset="0"/>
              <a:buChar char="•"/>
            </a:pPr>
            <a:r>
              <a:rPr lang="en-US" dirty="0"/>
              <a:t>[4]</a:t>
            </a: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Early detection of Alzheimer’s disease from EEG signals using Hjorth parameters</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Mehrnoosh</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Sadat Safi,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Seyed</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Mohammad Mehdi Safi</a:t>
            </a:r>
          </a:p>
          <a:p>
            <a:pPr marL="285750" indent="-285750">
              <a:buFont typeface="Arial" panose="020B0604020202020204" pitchFamily="34" charset="0"/>
              <a:buChar char="•"/>
            </a:pPr>
            <a:r>
              <a:rPr lang="en-US" dirty="0"/>
              <a:t>[5]</a:t>
            </a: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Smart-Data-Driven System designed for the detection of Alzheimer's disease using (EEG) signals, </a:t>
            </a:r>
            <a:r>
              <a:rPr lang="pt-BR"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Teresa Araújo, João Paulo Teixeira, and Pedro Miguel Rodrigues </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dirty="0"/>
          </a:p>
          <a:p>
            <a:pPr marL="285750" indent="-285750" defTabSz="914400">
              <a:buFont typeface="Arial" panose="020B0604020202020204" pitchFamily="34" charset="0"/>
              <a:buChar char="•"/>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[6]Detection of Alzheimer's Disease from Electroencephalography (EEG) Signals Using </a:t>
            </a:r>
            <a:r>
              <a:rPr lang="en-US"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Multitaper</a:t>
            </a: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Ensemble Learning Methods,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Hanife</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GÖKER</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5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E7C7-2239-2DA4-3D7B-CB54140998CD}"/>
              </a:ext>
            </a:extLst>
          </p:cNvPr>
          <p:cNvSpPr>
            <a:spLocks noGrp="1"/>
          </p:cNvSpPr>
          <p:nvPr>
            <p:ph type="title"/>
          </p:nvPr>
        </p:nvSpPr>
        <p:spPr>
          <a:xfrm>
            <a:off x="1330052" y="1037977"/>
            <a:ext cx="8825660" cy="1822514"/>
          </a:xfrm>
        </p:spPr>
        <p:txBody>
          <a:bodyPr/>
          <a:lstStyle/>
          <a:p>
            <a:pPr algn="ctr"/>
            <a:r>
              <a:rPr lang="en-IN" dirty="0"/>
              <a:t>Any</a:t>
            </a:r>
            <a:br>
              <a:rPr lang="en-IN" dirty="0"/>
            </a:br>
            <a:r>
              <a:rPr lang="en-IN" dirty="0"/>
              <a:t>Questions?</a:t>
            </a:r>
          </a:p>
        </p:txBody>
      </p:sp>
    </p:spTree>
    <p:extLst>
      <p:ext uri="{BB962C8B-B14F-4D97-AF65-F5344CB8AC3E}">
        <p14:creationId xmlns:p14="http://schemas.microsoft.com/office/powerpoint/2010/main" val="137439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E7C7-2239-2DA4-3D7B-CB54140998CD}"/>
              </a:ext>
            </a:extLst>
          </p:cNvPr>
          <p:cNvSpPr>
            <a:spLocks noGrp="1"/>
          </p:cNvSpPr>
          <p:nvPr>
            <p:ph type="title"/>
          </p:nvPr>
        </p:nvSpPr>
        <p:spPr>
          <a:xfrm>
            <a:off x="1203593" y="1606486"/>
            <a:ext cx="8825660" cy="1822514"/>
          </a:xfrm>
        </p:spPr>
        <p:txBody>
          <a:bodyPr/>
          <a:lstStyle/>
          <a:p>
            <a:r>
              <a:rPr lang="en-IN" dirty="0"/>
              <a:t>                     THANK YOU</a:t>
            </a:r>
            <a:br>
              <a:rPr lang="en-IN" dirty="0"/>
            </a:br>
            <a:endParaRPr lang="en-IN" dirty="0"/>
          </a:p>
        </p:txBody>
      </p:sp>
    </p:spTree>
    <p:extLst>
      <p:ext uri="{BB962C8B-B14F-4D97-AF65-F5344CB8AC3E}">
        <p14:creationId xmlns:p14="http://schemas.microsoft.com/office/powerpoint/2010/main" val="92518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2B2A-DF75-9D40-A8A7-8464E42D8904}"/>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Abstract</a:t>
            </a:r>
          </a:p>
        </p:txBody>
      </p:sp>
      <p:sp>
        <p:nvSpPr>
          <p:cNvPr id="4" name="TextBox 3">
            <a:extLst>
              <a:ext uri="{FF2B5EF4-FFF2-40B4-BE49-F238E27FC236}">
                <a16:creationId xmlns:a16="http://schemas.microsoft.com/office/drawing/2014/main" id="{BB482ED3-C8E1-0829-BDB5-2075670F8F27}"/>
              </a:ext>
            </a:extLst>
          </p:cNvPr>
          <p:cNvSpPr txBox="1"/>
          <p:nvPr/>
        </p:nvSpPr>
        <p:spPr>
          <a:xfrm>
            <a:off x="703876" y="2566076"/>
            <a:ext cx="10870057" cy="3170099"/>
          </a:xfrm>
          <a:prstGeom prst="rect">
            <a:avLst/>
          </a:prstGeom>
          <a:noFill/>
        </p:spPr>
        <p:txBody>
          <a:bodyPr wrap="square">
            <a:spAutoFit/>
          </a:bodyPr>
          <a:lstStyle/>
          <a:p>
            <a:pPr algn="just"/>
            <a:r>
              <a:rPr lang="en-US" sz="2000" dirty="0"/>
              <a:t>Alzheimer's disease (AD) is a progressive neurodegenerative disorder characterized by cognitive decline and memory loss as Alzheimer’s worsens, people experience greater memory loss and other cognitive difficulties. Problems can include wandering and getting lost, trouble handling money and paying bills, repeating questions, taking longer to complete normal daily tasks, and personality and behavior changes. Early and accurate detection of Alzheimer's disease (AD) is crucial for timely intervention and treatment. This review explores the potential of using electroencephalogram (EEG) signals as a non-invasive and cost-effective method for the early detection of Alzheimer's disease.</a:t>
            </a:r>
          </a:p>
          <a:p>
            <a:pPr algn="just"/>
            <a:endParaRPr lang="en-IN" sz="2000" dirty="0"/>
          </a:p>
        </p:txBody>
      </p:sp>
    </p:spTree>
    <p:extLst>
      <p:ext uri="{BB962C8B-B14F-4D97-AF65-F5344CB8AC3E}">
        <p14:creationId xmlns:p14="http://schemas.microsoft.com/office/powerpoint/2010/main" val="200299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1DA10B-CB3B-38A0-ED07-64BCEDCD02F5}"/>
              </a:ext>
            </a:extLst>
          </p:cNvPr>
          <p:cNvSpPr txBox="1"/>
          <p:nvPr/>
        </p:nvSpPr>
        <p:spPr>
          <a:xfrm>
            <a:off x="1266216" y="2009735"/>
            <a:ext cx="9659567" cy="4062651"/>
          </a:xfrm>
          <a:prstGeom prst="rect">
            <a:avLst/>
          </a:prstGeom>
          <a:noFill/>
        </p:spPr>
        <p:txBody>
          <a:bodyPr wrap="square" rtlCol="0">
            <a:spAutoFit/>
          </a:bodyPr>
          <a:lstStyle/>
          <a:p>
            <a:pPr algn="ctr"/>
            <a:endParaRPr lang="en-US" sz="2400" b="1" u="sng"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INTRODUCTION                                                                             • IMPLEMENTATION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LITERATURE SURVEY 								      • RESULTS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PROBLEM STATEMENT	 							      • CONCLUSION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METHODLOGY 									              • FUTURE SCOPE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ARCHITECTURE 							    		      • REFERENCES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5" name="Title 4">
            <a:extLst>
              <a:ext uri="{FF2B5EF4-FFF2-40B4-BE49-F238E27FC236}">
                <a16:creationId xmlns:a16="http://schemas.microsoft.com/office/drawing/2014/main" id="{E39CC0F8-485A-24E0-2993-F405490E390C}"/>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CONTENTS</a:t>
            </a:r>
            <a:endParaRPr lang="en-IN" sz="4000" dirty="0"/>
          </a:p>
        </p:txBody>
      </p:sp>
    </p:spTree>
    <p:extLst>
      <p:ext uri="{BB962C8B-B14F-4D97-AF65-F5344CB8AC3E}">
        <p14:creationId xmlns:p14="http://schemas.microsoft.com/office/powerpoint/2010/main" val="212759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8871-3D06-33B1-F53E-DC1D4F6308B9}"/>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55F7F20C-FC9F-6D77-36A1-BE1DDFF19205}"/>
              </a:ext>
            </a:extLst>
          </p:cNvPr>
          <p:cNvSpPr txBox="1"/>
          <p:nvPr/>
        </p:nvSpPr>
        <p:spPr>
          <a:xfrm>
            <a:off x="596766" y="2618071"/>
            <a:ext cx="11223057" cy="4093428"/>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Alzheimer disease (AD) is the most prevalent neurodegenerative disorder and a type of dementia. About 80% of dementia in older adults is due to AD. </a:t>
            </a:r>
          </a:p>
          <a:p>
            <a:pPr algn="just"/>
            <a:endParaRPr lang="en-US" sz="2000" b="0" i="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02124"/>
                </a:solidFill>
                <a:effectLst/>
                <a:latin typeface="Times New Roman" panose="02020603050405020304" pitchFamily="18" charset="0"/>
                <a:ea typeface="Cambria" panose="02040503050406030204" pitchFamily="18" charset="0"/>
                <a:cs typeface="Times New Roman" panose="02020603050405020304" pitchFamily="18" charset="0"/>
              </a:rPr>
              <a:t>Dementia is not a specific disease but is rather a general term for the </a:t>
            </a:r>
            <a:r>
              <a:rPr lang="en-US" sz="2000" b="0" i="0" dirty="0">
                <a:solidFill>
                  <a:srgbClr val="040C28"/>
                </a:solidFill>
                <a:effectLst/>
                <a:latin typeface="Times New Roman" panose="02020603050405020304" pitchFamily="18" charset="0"/>
                <a:ea typeface="Cambria" panose="02040503050406030204" pitchFamily="18" charset="0"/>
                <a:cs typeface="Times New Roman" panose="02020603050405020304" pitchFamily="18" charset="0"/>
              </a:rPr>
              <a:t>impaired ability to remember, think, or make decisions that interferes with doing everyday activities</a:t>
            </a:r>
            <a:r>
              <a:rPr lang="en-US" sz="2000" b="0" i="0" dirty="0">
                <a:solidFill>
                  <a:srgbClr val="202124"/>
                </a:solidFill>
                <a:effectLst/>
                <a:latin typeface="Times New Roman" panose="02020603050405020304" pitchFamily="18" charset="0"/>
                <a:ea typeface="Cambria" panose="02040503050406030204" pitchFamily="18" charset="0"/>
                <a:cs typeface="Times New Roman" panose="02020603050405020304" pitchFamily="18" charset="0"/>
              </a:rPr>
              <a:t>.</a:t>
            </a:r>
          </a:p>
          <a:p>
            <a:pPr algn="just"/>
            <a:endParaRPr lang="en-US" sz="2000" b="0" i="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12121"/>
                </a:solidFill>
                <a:effectLst/>
                <a:latin typeface="Times New Roman" panose="02020603050405020304" pitchFamily="18" charset="0"/>
                <a:cs typeface="Times New Roman" panose="02020603050405020304" pitchFamily="18" charset="0"/>
              </a:rPr>
              <a:t>Unfortunately, no definitive treatments have been identified for AD so far. Thus the usual treatment plans are purely palliative (aimed at reducing the rate of progression), and drugs are only effective at certain stages of the disease.</a:t>
            </a:r>
          </a:p>
          <a:p>
            <a:pPr algn="just"/>
            <a:endParaRPr lang="en-US" sz="2000" b="0" i="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According to multiple research articles, AD is associated with several changes in EEG signals, such as slow rhythms, reduction in complexity and functional associations, and disordered functional communication between different brain areas.</a:t>
            </a: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5899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E3B2-C54D-7FD8-8705-42C6ED83C0C4}"/>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Introduction cont..</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E3CE6F-1605-DE12-66F5-888D5CF9A6D5}"/>
              </a:ext>
            </a:extLst>
          </p:cNvPr>
          <p:cNvSpPr txBox="1"/>
          <p:nvPr/>
        </p:nvSpPr>
        <p:spPr>
          <a:xfrm>
            <a:off x="673587" y="2452248"/>
            <a:ext cx="11300059" cy="400110"/>
          </a:xfrm>
          <a:prstGeom prst="rect">
            <a:avLst/>
          </a:prstGeom>
          <a:noFill/>
        </p:spPr>
        <p:txBody>
          <a:bodyPr wrap="square">
            <a:spAutoFit/>
          </a:bodyPr>
          <a:lstStyle/>
          <a:p>
            <a:pPr algn="just"/>
            <a:r>
              <a:rPr lang="en-IN" sz="2000" dirty="0">
                <a:latin typeface="Times New Roman" panose="02020603050405020304" pitchFamily="18" charset="0"/>
                <a:ea typeface="Cambria" panose="020405030504060302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The Figure illustrates </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Epileptic spike and wave discharges monitored EEG</a:t>
            </a: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1032" name="Picture 8" descr="Electroencephalography | Definition, Procedure, &amp; Uses | Britannica">
            <a:extLst>
              <a:ext uri="{FF2B5EF4-FFF2-40B4-BE49-F238E27FC236}">
                <a16:creationId xmlns:a16="http://schemas.microsoft.com/office/drawing/2014/main" id="{08207AB4-3209-D437-A6E9-AA5AD9D510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79"/>
          <a:stretch/>
        </p:blipFill>
        <p:spPr bwMode="auto">
          <a:xfrm>
            <a:off x="846307" y="3112850"/>
            <a:ext cx="5408883" cy="33268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xample of electroencephalogram (EEG) signal (channel C3) before and... |  Download Scientific Diagram">
            <a:extLst>
              <a:ext uri="{FF2B5EF4-FFF2-40B4-BE49-F238E27FC236}">
                <a16:creationId xmlns:a16="http://schemas.microsoft.com/office/drawing/2014/main" id="{BE5055C7-DD6B-AA5B-8406-916E6BA2B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660" y="3112850"/>
            <a:ext cx="5293986" cy="332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54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77FE8BA-AAB1-C30C-D956-9C1986C8B3F8}"/>
              </a:ext>
            </a:extLst>
          </p:cNvPr>
          <p:cNvGraphicFramePr>
            <a:graphicFrameLocks noGrp="1"/>
          </p:cNvGraphicFramePr>
          <p:nvPr>
            <p:extLst>
              <p:ext uri="{D42A27DB-BD31-4B8C-83A1-F6EECF244321}">
                <p14:modId xmlns:p14="http://schemas.microsoft.com/office/powerpoint/2010/main" val="98279800"/>
              </p:ext>
            </p:extLst>
          </p:nvPr>
        </p:nvGraphicFramePr>
        <p:xfrm>
          <a:off x="930007" y="913986"/>
          <a:ext cx="10331985" cy="5729357"/>
        </p:xfrm>
        <a:graphic>
          <a:graphicData uri="http://schemas.openxmlformats.org/drawingml/2006/table">
            <a:tbl>
              <a:tblPr firstRow="1" bandRow="1">
                <a:tableStyleId>{5C22544A-7EE6-4342-B048-85BDC9FD1C3A}</a:tableStyleId>
              </a:tblPr>
              <a:tblGrid>
                <a:gridCol w="915610">
                  <a:extLst>
                    <a:ext uri="{9D8B030D-6E8A-4147-A177-3AD203B41FA5}">
                      <a16:colId xmlns:a16="http://schemas.microsoft.com/office/drawing/2014/main" val="1473355326"/>
                    </a:ext>
                  </a:extLst>
                </a:gridCol>
                <a:gridCol w="2140085">
                  <a:extLst>
                    <a:ext uri="{9D8B030D-6E8A-4147-A177-3AD203B41FA5}">
                      <a16:colId xmlns:a16="http://schemas.microsoft.com/office/drawing/2014/main" val="2879568440"/>
                    </a:ext>
                  </a:extLst>
                </a:gridCol>
                <a:gridCol w="1828800">
                  <a:extLst>
                    <a:ext uri="{9D8B030D-6E8A-4147-A177-3AD203B41FA5}">
                      <a16:colId xmlns:a16="http://schemas.microsoft.com/office/drawing/2014/main" val="3448058405"/>
                    </a:ext>
                  </a:extLst>
                </a:gridCol>
                <a:gridCol w="4688732">
                  <a:extLst>
                    <a:ext uri="{9D8B030D-6E8A-4147-A177-3AD203B41FA5}">
                      <a16:colId xmlns:a16="http://schemas.microsoft.com/office/drawing/2014/main" val="1641488318"/>
                    </a:ext>
                  </a:extLst>
                </a:gridCol>
                <a:gridCol w="758758">
                  <a:extLst>
                    <a:ext uri="{9D8B030D-6E8A-4147-A177-3AD203B41FA5}">
                      <a16:colId xmlns:a16="http://schemas.microsoft.com/office/drawing/2014/main" val="2260173783"/>
                    </a:ext>
                  </a:extLst>
                </a:gridCol>
              </a:tblGrid>
              <a:tr h="183692">
                <a:tc>
                  <a:txBody>
                    <a:bodyPr/>
                    <a:lstStyle/>
                    <a:p>
                      <a:r>
                        <a:rPr lang="en-US" sz="1600" dirty="0">
                          <a:solidFill>
                            <a:schemeClr val="accent2">
                              <a:lumMod val="25000"/>
                            </a:schemeClr>
                          </a:solidFill>
                        </a:rPr>
                        <a:t>S .No</a:t>
                      </a:r>
                      <a:endParaRPr lang="en-IN" sz="1600" dirty="0">
                        <a:solidFill>
                          <a:schemeClr val="accent2">
                            <a:lumMod val="25000"/>
                          </a:schemeClr>
                        </a:solidFill>
                      </a:endParaRPr>
                    </a:p>
                  </a:txBody>
                  <a:tcPr/>
                </a:tc>
                <a:tc>
                  <a:txBody>
                    <a:bodyPr/>
                    <a:lstStyle/>
                    <a:p>
                      <a:r>
                        <a:rPr lang="en-US" sz="1600" dirty="0">
                          <a:solidFill>
                            <a:schemeClr val="accent2">
                              <a:lumMod val="25000"/>
                            </a:schemeClr>
                          </a:solidFill>
                        </a:rPr>
                        <a:t>Title</a:t>
                      </a:r>
                      <a:endParaRPr lang="en-IN" sz="1600" dirty="0">
                        <a:solidFill>
                          <a:schemeClr val="accent2">
                            <a:lumMod val="25000"/>
                          </a:schemeClr>
                        </a:solidFill>
                      </a:endParaRPr>
                    </a:p>
                  </a:txBody>
                  <a:tcPr/>
                </a:tc>
                <a:tc>
                  <a:txBody>
                    <a:bodyPr/>
                    <a:lstStyle/>
                    <a:p>
                      <a:r>
                        <a:rPr lang="en-US" sz="1600" dirty="0">
                          <a:solidFill>
                            <a:schemeClr val="accent2">
                              <a:lumMod val="25000"/>
                            </a:schemeClr>
                          </a:solidFill>
                        </a:rPr>
                        <a:t>Authors</a:t>
                      </a:r>
                      <a:endParaRPr lang="en-IN" sz="1600" dirty="0">
                        <a:solidFill>
                          <a:schemeClr val="accent2">
                            <a:lumMod val="25000"/>
                          </a:schemeClr>
                        </a:solidFill>
                      </a:endParaRPr>
                    </a:p>
                  </a:txBody>
                  <a:tcPr/>
                </a:tc>
                <a:tc>
                  <a:txBody>
                    <a:bodyPr/>
                    <a:lstStyle/>
                    <a:p>
                      <a:r>
                        <a:rPr lang="en-US" sz="1600" dirty="0">
                          <a:solidFill>
                            <a:schemeClr val="accent2">
                              <a:lumMod val="25000"/>
                            </a:schemeClr>
                          </a:solidFill>
                        </a:rPr>
                        <a:t>Description</a:t>
                      </a:r>
                      <a:endParaRPr lang="en-IN" sz="1600" dirty="0">
                        <a:solidFill>
                          <a:schemeClr val="accent2">
                            <a:lumMod val="25000"/>
                          </a:schemeClr>
                        </a:solidFill>
                      </a:endParaRPr>
                    </a:p>
                  </a:txBody>
                  <a:tcPr/>
                </a:tc>
                <a:tc>
                  <a:txBody>
                    <a:bodyPr/>
                    <a:lstStyle/>
                    <a:p>
                      <a:r>
                        <a:rPr lang="en-US" sz="1600" dirty="0">
                          <a:solidFill>
                            <a:schemeClr val="accent2">
                              <a:lumMod val="25000"/>
                            </a:schemeClr>
                          </a:solidFill>
                        </a:rPr>
                        <a:t>Year</a:t>
                      </a:r>
                      <a:endParaRPr lang="en-IN" sz="1600" dirty="0">
                        <a:solidFill>
                          <a:schemeClr val="accent2">
                            <a:lumMod val="25000"/>
                          </a:schemeClr>
                        </a:solidFill>
                      </a:endParaRPr>
                    </a:p>
                  </a:txBody>
                  <a:tcPr/>
                </a:tc>
                <a:extLst>
                  <a:ext uri="{0D108BD9-81ED-4DB2-BD59-A6C34878D82A}">
                    <a16:rowId xmlns:a16="http://schemas.microsoft.com/office/drawing/2014/main" val="3139413732"/>
                  </a:ext>
                </a:extLst>
              </a:tr>
              <a:tr h="1653229">
                <a:tc>
                  <a:txBody>
                    <a:bodyPr/>
                    <a:lstStyle/>
                    <a:p>
                      <a:r>
                        <a:rPr lang="en-US" sz="1400" dirty="0">
                          <a:solidFill>
                            <a:schemeClr val="accent2">
                              <a:lumMod val="25000"/>
                            </a:schemeClr>
                          </a:solidFill>
                        </a:rPr>
                        <a:t>1.</a:t>
                      </a:r>
                      <a:endParaRPr lang="en-IN" sz="1400" dirty="0">
                        <a:solidFill>
                          <a:schemeClr val="accent2">
                            <a:lumMod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Early detection of Alzheimer’s disease from EEG signals using Hjorth parameters</a:t>
                      </a:r>
                    </a:p>
                  </a:txBody>
                  <a:tcPr/>
                </a:tc>
                <a:tc>
                  <a:txBody>
                    <a:bodyPr/>
                    <a:lstStyle/>
                    <a:p>
                      <a:r>
                        <a:rPr lang="en-IN" sz="16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Mehrnoosh</a:t>
                      </a:r>
                      <a:r>
                        <a:rPr lang="en-IN"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Sadat Safi, </a:t>
                      </a:r>
                      <a:r>
                        <a:rPr lang="en-IN" sz="16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Seyed</a:t>
                      </a:r>
                      <a:r>
                        <a:rPr lang="en-IN"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Mohammad Mehdi Safi</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It explores the potential of utilizing EEG signals and Hjorth parameters for the early detection of Alzheimer's </a:t>
                      </a: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disease.The</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study investigates how specific EEG signal features, known as Hjorth parameters, can indicate the presence of Alzheimer's disease at its early stages.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solidFill>
                            <a:schemeClr val="accent2">
                              <a:lumMod val="25000"/>
                            </a:schemeClr>
                          </a:solidFill>
                        </a:rPr>
                        <a:t>2023</a:t>
                      </a:r>
                    </a:p>
                  </a:txBody>
                  <a:tcPr/>
                </a:tc>
                <a:extLst>
                  <a:ext uri="{0D108BD9-81ED-4DB2-BD59-A6C34878D82A}">
                    <a16:rowId xmlns:a16="http://schemas.microsoft.com/office/drawing/2014/main" val="784787753"/>
                  </a:ext>
                </a:extLst>
              </a:tr>
              <a:tr h="1698688">
                <a:tc>
                  <a:txBody>
                    <a:bodyPr/>
                    <a:lstStyle/>
                    <a:p>
                      <a:r>
                        <a:rPr lang="en-US" sz="1400" dirty="0">
                          <a:solidFill>
                            <a:schemeClr val="accent2">
                              <a:lumMod val="25000"/>
                            </a:schemeClr>
                          </a:solidFill>
                        </a:rPr>
                        <a:t>2.</a:t>
                      </a:r>
                      <a:endParaRPr lang="en-IN" sz="1400" dirty="0">
                        <a:solidFill>
                          <a:schemeClr val="accent2">
                            <a:lumMod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r>
                        <a:rPr lang="en-US"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Smart-Data-Driven System designed for the detection of Alzheimer's disease using (EEG) signals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pt-BR"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Teresa Araújo, João Paulo Teixeira, and Pedro Miguel Rodrigues </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system utilizes advanced signal processing techniques and machine learning algorithms to analyze EEG signals and identify patterns associated with Alzheimer's disease.</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solidFill>
                            <a:schemeClr val="accent2">
                              <a:lumMod val="25000"/>
                            </a:schemeClr>
                          </a:solidFill>
                        </a:rPr>
                        <a:t>2022</a:t>
                      </a:r>
                    </a:p>
                  </a:txBody>
                  <a:tcPr/>
                </a:tc>
                <a:extLst>
                  <a:ext uri="{0D108BD9-81ED-4DB2-BD59-A6C34878D82A}">
                    <a16:rowId xmlns:a16="http://schemas.microsoft.com/office/drawing/2014/main" val="1637912087"/>
                  </a:ext>
                </a:extLst>
              </a:tr>
              <a:tr h="1653229">
                <a:tc>
                  <a:txBody>
                    <a:bodyPr/>
                    <a:lstStyle/>
                    <a:p>
                      <a:r>
                        <a:rPr lang="en-US" sz="1400" dirty="0">
                          <a:solidFill>
                            <a:schemeClr val="accent2">
                              <a:lumMod val="25000"/>
                            </a:schemeClr>
                          </a:solidFill>
                        </a:rPr>
                        <a:t>3.</a:t>
                      </a:r>
                      <a:endParaRPr lang="en-IN" sz="1400" dirty="0">
                        <a:solidFill>
                          <a:schemeClr val="accent2">
                            <a:lumMod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Detection of Alzheimer's Disease from Electroencephalography (EEG) Signals Using Multitaper and Ensemble Learning Methods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Hanife</a:t>
                      </a:r>
                      <a:r>
                        <a:rPr lang="en-IN" sz="16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GÖKER</a:t>
                      </a:r>
                    </a:p>
                  </a:txBody>
                  <a:tcPr/>
                </a:tc>
                <a:tc>
                  <a:txBody>
                    <a:body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The study employs </a:t>
                      </a:r>
                      <a:r>
                        <a:rPr lang="en-U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multitaper</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and ensemble learning techniques to analyze EEG data, identifying patterns linked to Alzheimer's disease. It encompasses preprocessing EEG signals, extracting features, and employing ensemble learning for classification. The aim is to enhance early-stage Alzheimer's disease diagnosis methods.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solidFill>
                            <a:schemeClr val="accent2">
                              <a:lumMod val="25000"/>
                            </a:schemeClr>
                          </a:solidFill>
                        </a:rPr>
                        <a:t>2021</a:t>
                      </a:r>
                    </a:p>
                  </a:txBody>
                  <a:tcPr/>
                </a:tc>
                <a:extLst>
                  <a:ext uri="{0D108BD9-81ED-4DB2-BD59-A6C34878D82A}">
                    <a16:rowId xmlns:a16="http://schemas.microsoft.com/office/drawing/2014/main" val="578236835"/>
                  </a:ext>
                </a:extLst>
              </a:tr>
            </a:tbl>
          </a:graphicData>
        </a:graphic>
      </p:graphicFrame>
      <p:sp>
        <p:nvSpPr>
          <p:cNvPr id="4" name="TextBox 3">
            <a:extLst>
              <a:ext uri="{FF2B5EF4-FFF2-40B4-BE49-F238E27FC236}">
                <a16:creationId xmlns:a16="http://schemas.microsoft.com/office/drawing/2014/main" id="{0FBAA92E-E80C-6376-3055-7CA6463F3034}"/>
              </a:ext>
            </a:extLst>
          </p:cNvPr>
          <p:cNvSpPr txBox="1"/>
          <p:nvPr/>
        </p:nvSpPr>
        <p:spPr>
          <a:xfrm>
            <a:off x="930007" y="214657"/>
            <a:ext cx="6186309"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LITERATURE SURVEY 	</a:t>
            </a:r>
            <a:endParaRPr lang="en-IN" sz="4000" b="1" dirty="0"/>
          </a:p>
        </p:txBody>
      </p:sp>
    </p:spTree>
    <p:extLst>
      <p:ext uri="{BB962C8B-B14F-4D97-AF65-F5344CB8AC3E}">
        <p14:creationId xmlns:p14="http://schemas.microsoft.com/office/powerpoint/2010/main" val="109564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78FEFB0B-5BAB-8ACD-B1EA-B27F920DCD9C}"/>
              </a:ext>
            </a:extLst>
          </p:cNvPr>
          <p:cNvGraphicFramePr>
            <a:graphicFrameLocks noGrp="1"/>
          </p:cNvGraphicFramePr>
          <p:nvPr/>
        </p:nvGraphicFramePr>
        <p:xfrm>
          <a:off x="611632" y="470115"/>
          <a:ext cx="11223928" cy="5677755"/>
        </p:xfrm>
        <a:graphic>
          <a:graphicData uri="http://schemas.openxmlformats.org/drawingml/2006/table">
            <a:tbl>
              <a:tblPr firstRow="1" bandRow="1">
                <a:tableStyleId>{7DF18680-E054-41AD-8BC1-D1AEF772440D}</a:tableStyleId>
              </a:tblPr>
              <a:tblGrid>
                <a:gridCol w="649440">
                  <a:extLst>
                    <a:ext uri="{9D8B030D-6E8A-4147-A177-3AD203B41FA5}">
                      <a16:colId xmlns:a16="http://schemas.microsoft.com/office/drawing/2014/main" val="3192565850"/>
                    </a:ext>
                  </a:extLst>
                </a:gridCol>
                <a:gridCol w="2231938">
                  <a:extLst>
                    <a:ext uri="{9D8B030D-6E8A-4147-A177-3AD203B41FA5}">
                      <a16:colId xmlns:a16="http://schemas.microsoft.com/office/drawing/2014/main" val="4196670644"/>
                    </a:ext>
                  </a:extLst>
                </a:gridCol>
                <a:gridCol w="3238425">
                  <a:extLst>
                    <a:ext uri="{9D8B030D-6E8A-4147-A177-3AD203B41FA5}">
                      <a16:colId xmlns:a16="http://schemas.microsoft.com/office/drawing/2014/main" val="65177756"/>
                    </a:ext>
                  </a:extLst>
                </a:gridCol>
                <a:gridCol w="4464485">
                  <a:extLst>
                    <a:ext uri="{9D8B030D-6E8A-4147-A177-3AD203B41FA5}">
                      <a16:colId xmlns:a16="http://schemas.microsoft.com/office/drawing/2014/main" val="431028312"/>
                    </a:ext>
                  </a:extLst>
                </a:gridCol>
                <a:gridCol w="639640">
                  <a:extLst>
                    <a:ext uri="{9D8B030D-6E8A-4147-A177-3AD203B41FA5}">
                      <a16:colId xmlns:a16="http://schemas.microsoft.com/office/drawing/2014/main" val="1864962756"/>
                    </a:ext>
                  </a:extLst>
                </a:gridCol>
              </a:tblGrid>
              <a:tr h="292374">
                <a:tc>
                  <a:txBody>
                    <a:bodyPr/>
                    <a:lstStyle/>
                    <a:p>
                      <a:endParaRPr lang="en-IN" sz="1600" dirty="0">
                        <a:solidFill>
                          <a:schemeClr val="tx1"/>
                        </a:solidFill>
                      </a:endParaRPr>
                    </a:p>
                  </a:txBody>
                  <a:tcPr>
                    <a:solidFill>
                      <a:schemeClr val="bg1"/>
                    </a:solidFill>
                  </a:tcPr>
                </a:tc>
                <a:tc>
                  <a:txBody>
                    <a:bodyPr/>
                    <a:lstStyle/>
                    <a:p>
                      <a:endParaRPr lang="en-IN" sz="1600" dirty="0">
                        <a:solidFill>
                          <a:schemeClr val="tx1"/>
                        </a:solidFill>
                      </a:endParaRPr>
                    </a:p>
                  </a:txBody>
                  <a:tcPr>
                    <a:solidFill>
                      <a:schemeClr val="bg1"/>
                    </a:solidFill>
                  </a:tcPr>
                </a:tc>
                <a:tc>
                  <a:txBody>
                    <a:bodyPr/>
                    <a:lstStyle/>
                    <a:p>
                      <a:endParaRPr lang="en-IN" sz="1600" dirty="0">
                        <a:solidFill>
                          <a:schemeClr val="tx1"/>
                        </a:solidFill>
                      </a:endParaRPr>
                    </a:p>
                  </a:txBody>
                  <a:tcPr>
                    <a:solidFill>
                      <a:schemeClr val="bg1"/>
                    </a:solidFill>
                  </a:tcPr>
                </a:tc>
                <a:tc>
                  <a:txBody>
                    <a:bodyPr/>
                    <a:lstStyle/>
                    <a:p>
                      <a:endParaRPr lang="en-IN" sz="1600" dirty="0">
                        <a:solidFill>
                          <a:schemeClr val="tx1"/>
                        </a:solidFill>
                      </a:endParaRPr>
                    </a:p>
                  </a:txBody>
                  <a:tcPr>
                    <a:solidFill>
                      <a:schemeClr val="bg1"/>
                    </a:solidFill>
                  </a:tcPr>
                </a:tc>
                <a:tc>
                  <a:txBody>
                    <a:bodyPr/>
                    <a:lstStyle/>
                    <a:p>
                      <a:endParaRPr lang="en-IN" sz="1600" dirty="0">
                        <a:solidFill>
                          <a:schemeClr val="tx1"/>
                        </a:solidFill>
                      </a:endParaRPr>
                    </a:p>
                  </a:txBody>
                  <a:tcPr>
                    <a:solidFill>
                      <a:schemeClr val="bg1"/>
                    </a:solidFill>
                  </a:tcPr>
                </a:tc>
                <a:extLst>
                  <a:ext uri="{0D108BD9-81ED-4DB2-BD59-A6C34878D82A}">
                    <a16:rowId xmlns:a16="http://schemas.microsoft.com/office/drawing/2014/main" val="3525702758"/>
                  </a:ext>
                </a:extLst>
              </a:tr>
              <a:tr h="1780825">
                <a:tc>
                  <a:txBody>
                    <a:bodyPr/>
                    <a:lstStyle/>
                    <a:p>
                      <a:endParaRPr lang="en-IN" sz="1600" dirty="0"/>
                    </a:p>
                  </a:txBody>
                  <a:tcPr>
                    <a:solidFill>
                      <a:schemeClr val="bg1"/>
                    </a:solidFill>
                  </a:tcPr>
                </a:tc>
                <a:tc>
                  <a:txBody>
                    <a:bodyPr/>
                    <a:lstStyle/>
                    <a:p>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p>
                  </a:txBody>
                  <a:tcPr>
                    <a:solidFill>
                      <a:schemeClr val="bg1"/>
                    </a:solidFill>
                  </a:tcPr>
                </a:tc>
                <a:extLst>
                  <a:ext uri="{0D108BD9-81ED-4DB2-BD59-A6C34878D82A}">
                    <a16:rowId xmlns:a16="http://schemas.microsoft.com/office/drawing/2014/main" val="479852979"/>
                  </a:ext>
                </a:extLst>
              </a:tr>
              <a:tr h="1993461">
                <a:tc>
                  <a:txBody>
                    <a:bodyPr/>
                    <a:lstStyle/>
                    <a:p>
                      <a:endParaRPr lang="en-IN" sz="1600" dirty="0"/>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US"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p>
                  </a:txBody>
                  <a:tcPr>
                    <a:solidFill>
                      <a:schemeClr val="bg1"/>
                    </a:solidFill>
                  </a:tcPr>
                </a:tc>
                <a:extLst>
                  <a:ext uri="{0D108BD9-81ED-4DB2-BD59-A6C34878D82A}">
                    <a16:rowId xmlns:a16="http://schemas.microsoft.com/office/drawing/2014/main" val="1439379537"/>
                  </a:ext>
                </a:extLst>
              </a:tr>
              <a:tr h="1568189">
                <a:tc>
                  <a:txBody>
                    <a:bodyPr/>
                    <a:lstStyle/>
                    <a:p>
                      <a:endParaRPr lang="en-IN" sz="1600" dirty="0"/>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pPr algn="l"/>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latin typeface="Calibri" panose="020F0502020204030204" pitchFamily="34" charset="0"/>
                        <a:ea typeface="Calibri" panose="020F0502020204030204" pitchFamily="34" charset="0"/>
                        <a:cs typeface="Calibri" panose="020F0502020204030204" pitchFamily="34" charset="0"/>
                      </a:endParaRPr>
                    </a:p>
                  </a:txBody>
                  <a:tcPr>
                    <a:solidFill>
                      <a:schemeClr val="bg1"/>
                    </a:solidFill>
                  </a:tcPr>
                </a:tc>
                <a:tc>
                  <a:txBody>
                    <a:bodyPr/>
                    <a:lstStyle/>
                    <a:p>
                      <a:endParaRPr lang="en-IN" sz="1600" dirty="0"/>
                    </a:p>
                  </a:txBody>
                  <a:tcPr>
                    <a:solidFill>
                      <a:schemeClr val="bg1"/>
                    </a:solidFill>
                  </a:tcPr>
                </a:tc>
                <a:extLst>
                  <a:ext uri="{0D108BD9-81ED-4DB2-BD59-A6C34878D82A}">
                    <a16:rowId xmlns:a16="http://schemas.microsoft.com/office/drawing/2014/main" val="2743800139"/>
                  </a:ext>
                </a:extLst>
              </a:tr>
            </a:tbl>
          </a:graphicData>
        </a:graphic>
      </p:graphicFrame>
      <p:graphicFrame>
        <p:nvGraphicFramePr>
          <p:cNvPr id="3" name="Table 2">
            <a:extLst>
              <a:ext uri="{FF2B5EF4-FFF2-40B4-BE49-F238E27FC236}">
                <a16:creationId xmlns:a16="http://schemas.microsoft.com/office/drawing/2014/main" id="{477FE8BA-AAB1-C30C-D956-9C1986C8B3F8}"/>
              </a:ext>
            </a:extLst>
          </p:cNvPr>
          <p:cNvGraphicFramePr>
            <a:graphicFrameLocks noGrp="1"/>
          </p:cNvGraphicFramePr>
          <p:nvPr>
            <p:extLst>
              <p:ext uri="{D42A27DB-BD31-4B8C-83A1-F6EECF244321}">
                <p14:modId xmlns:p14="http://schemas.microsoft.com/office/powerpoint/2010/main" val="1362661327"/>
              </p:ext>
            </p:extLst>
          </p:nvPr>
        </p:nvGraphicFramePr>
        <p:xfrm>
          <a:off x="825641" y="369237"/>
          <a:ext cx="10331985" cy="6119526"/>
        </p:xfrm>
        <a:graphic>
          <a:graphicData uri="http://schemas.openxmlformats.org/drawingml/2006/table">
            <a:tbl>
              <a:tblPr firstRow="1" bandRow="1">
                <a:tableStyleId>{5C22544A-7EE6-4342-B048-85BDC9FD1C3A}</a:tableStyleId>
              </a:tblPr>
              <a:tblGrid>
                <a:gridCol w="915610">
                  <a:extLst>
                    <a:ext uri="{9D8B030D-6E8A-4147-A177-3AD203B41FA5}">
                      <a16:colId xmlns:a16="http://schemas.microsoft.com/office/drawing/2014/main" val="1473355326"/>
                    </a:ext>
                  </a:extLst>
                </a:gridCol>
                <a:gridCol w="2140085">
                  <a:extLst>
                    <a:ext uri="{9D8B030D-6E8A-4147-A177-3AD203B41FA5}">
                      <a16:colId xmlns:a16="http://schemas.microsoft.com/office/drawing/2014/main" val="2879568440"/>
                    </a:ext>
                  </a:extLst>
                </a:gridCol>
                <a:gridCol w="3112851">
                  <a:extLst>
                    <a:ext uri="{9D8B030D-6E8A-4147-A177-3AD203B41FA5}">
                      <a16:colId xmlns:a16="http://schemas.microsoft.com/office/drawing/2014/main" val="3448058405"/>
                    </a:ext>
                  </a:extLst>
                </a:gridCol>
                <a:gridCol w="3404681">
                  <a:extLst>
                    <a:ext uri="{9D8B030D-6E8A-4147-A177-3AD203B41FA5}">
                      <a16:colId xmlns:a16="http://schemas.microsoft.com/office/drawing/2014/main" val="1641488318"/>
                    </a:ext>
                  </a:extLst>
                </a:gridCol>
                <a:gridCol w="758758">
                  <a:extLst>
                    <a:ext uri="{9D8B030D-6E8A-4147-A177-3AD203B41FA5}">
                      <a16:colId xmlns:a16="http://schemas.microsoft.com/office/drawing/2014/main" val="2260173783"/>
                    </a:ext>
                  </a:extLst>
                </a:gridCol>
              </a:tblGrid>
              <a:tr h="183692">
                <a:tc>
                  <a:txBody>
                    <a:bodyPr/>
                    <a:lstStyle/>
                    <a:p>
                      <a:r>
                        <a:rPr lang="en-US" sz="1600" dirty="0">
                          <a:solidFill>
                            <a:schemeClr val="tx1"/>
                          </a:solidFill>
                        </a:rPr>
                        <a:t>S . No</a:t>
                      </a:r>
                      <a:endParaRPr lang="en-IN" sz="1600" dirty="0">
                        <a:solidFill>
                          <a:schemeClr val="tx1"/>
                        </a:solidFill>
                      </a:endParaRPr>
                    </a:p>
                  </a:txBody>
                  <a:tcPr/>
                </a:tc>
                <a:tc>
                  <a:txBody>
                    <a:bodyPr/>
                    <a:lstStyle/>
                    <a:p>
                      <a:r>
                        <a:rPr lang="en-US" sz="1600" dirty="0">
                          <a:solidFill>
                            <a:schemeClr val="tx1"/>
                          </a:solidFill>
                        </a:rPr>
                        <a:t>Title</a:t>
                      </a:r>
                      <a:endParaRPr lang="en-IN" sz="1600" dirty="0">
                        <a:solidFill>
                          <a:schemeClr val="tx1"/>
                        </a:solidFill>
                      </a:endParaRPr>
                    </a:p>
                  </a:txBody>
                  <a:tcPr/>
                </a:tc>
                <a:tc>
                  <a:txBody>
                    <a:bodyPr/>
                    <a:lstStyle/>
                    <a:p>
                      <a:r>
                        <a:rPr lang="en-US" sz="1600" dirty="0">
                          <a:solidFill>
                            <a:schemeClr val="tx1"/>
                          </a:solidFill>
                        </a:rPr>
                        <a:t>Authors</a:t>
                      </a:r>
                      <a:endParaRPr lang="en-IN" sz="1600" dirty="0">
                        <a:solidFill>
                          <a:schemeClr val="tx1"/>
                        </a:solidFill>
                      </a:endParaRPr>
                    </a:p>
                  </a:txBody>
                  <a:tcPr/>
                </a:tc>
                <a:tc>
                  <a:txBody>
                    <a:bodyPr/>
                    <a:lstStyle/>
                    <a:p>
                      <a:r>
                        <a:rPr lang="en-US" sz="1600" dirty="0">
                          <a:solidFill>
                            <a:schemeClr val="tx1"/>
                          </a:solidFill>
                        </a:rPr>
                        <a:t>Description</a:t>
                      </a:r>
                      <a:endParaRPr lang="en-IN" sz="1600" dirty="0">
                        <a:solidFill>
                          <a:schemeClr val="tx1"/>
                        </a:solidFill>
                      </a:endParaRPr>
                    </a:p>
                  </a:txBody>
                  <a:tcPr/>
                </a:tc>
                <a:tc>
                  <a:txBody>
                    <a:bodyPr/>
                    <a:lstStyle/>
                    <a:p>
                      <a:r>
                        <a:rPr lang="en-US" sz="1600" dirty="0">
                          <a:solidFill>
                            <a:schemeClr val="tx1"/>
                          </a:solidFill>
                        </a:rPr>
                        <a:t>Year</a:t>
                      </a:r>
                      <a:endParaRPr lang="en-IN" sz="1600" dirty="0">
                        <a:solidFill>
                          <a:schemeClr val="tx1"/>
                        </a:solidFill>
                      </a:endParaRPr>
                    </a:p>
                  </a:txBody>
                  <a:tcPr/>
                </a:tc>
                <a:extLst>
                  <a:ext uri="{0D108BD9-81ED-4DB2-BD59-A6C34878D82A}">
                    <a16:rowId xmlns:a16="http://schemas.microsoft.com/office/drawing/2014/main" val="3139413732"/>
                  </a:ext>
                </a:extLst>
              </a:tr>
              <a:tr h="1653229">
                <a:tc>
                  <a:txBody>
                    <a:bodyPr/>
                    <a:lstStyle/>
                    <a:p>
                      <a:r>
                        <a:rPr lang="en-US" sz="1600" dirty="0"/>
                        <a:t>4.</a:t>
                      </a:r>
                      <a:endParaRPr lang="en-IN" sz="1600" dirty="0"/>
                    </a:p>
                  </a:txBody>
                  <a:tcPr/>
                </a:tc>
                <a:tc>
                  <a:txBody>
                    <a:bodyPr/>
                    <a:lstStyle/>
                    <a:p>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Early Stage Alzheimer's Detection Using EEG</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600" dirty="0">
                          <a:latin typeface="Calibri" panose="020F0502020204030204" pitchFamily="34" charset="0"/>
                          <a:ea typeface="Calibri" panose="020F0502020204030204" pitchFamily="34" charset="0"/>
                          <a:cs typeface="Calibri" panose="020F0502020204030204" pitchFamily="34" charset="0"/>
                        </a:rPr>
                        <a:t>(Afsa S, </a:t>
                      </a:r>
                      <a:r>
                        <a:rPr lang="en-IN" sz="1600" dirty="0" err="1">
                          <a:latin typeface="Calibri" panose="020F0502020204030204" pitchFamily="34" charset="0"/>
                          <a:ea typeface="Calibri" panose="020F0502020204030204" pitchFamily="34" charset="0"/>
                          <a:cs typeface="Calibri" panose="020F0502020204030204" pitchFamily="34" charset="0"/>
                        </a:rPr>
                        <a:t>Disla</a:t>
                      </a:r>
                      <a:r>
                        <a:rPr lang="en-IN" sz="1600" dirty="0">
                          <a:latin typeface="Calibri" panose="020F0502020204030204" pitchFamily="34" charset="0"/>
                          <a:ea typeface="Calibri" panose="020F0502020204030204" pitchFamily="34" charset="0"/>
                          <a:cs typeface="Calibri" panose="020F0502020204030204" pitchFamily="34" charset="0"/>
                        </a:rPr>
                        <a:t> Abdulla, </a:t>
                      </a:r>
                      <a:r>
                        <a:rPr lang="en-IN" sz="1600" dirty="0" err="1">
                          <a:latin typeface="Calibri" panose="020F0502020204030204" pitchFamily="34" charset="0"/>
                          <a:ea typeface="Calibri" panose="020F0502020204030204" pitchFamily="34" charset="0"/>
                          <a:cs typeface="Calibri" panose="020F0502020204030204" pitchFamily="34" charset="0"/>
                        </a:rPr>
                        <a:t>Ambadi</a:t>
                      </a:r>
                      <a:r>
                        <a:rPr lang="en-IN" sz="1600" dirty="0">
                          <a:latin typeface="Calibri" panose="020F0502020204030204" pitchFamily="34" charset="0"/>
                          <a:ea typeface="Calibri" panose="020F0502020204030204" pitchFamily="34" charset="0"/>
                          <a:cs typeface="Calibri" panose="020F0502020204030204" pitchFamily="34" charset="0"/>
                        </a:rPr>
                        <a:t> .M. Nair, Fathima) B. Tech Student, Dept. of ECE, Adi </a:t>
                      </a:r>
                      <a:r>
                        <a:rPr lang="en-IN" sz="1600" dirty="0" err="1">
                          <a:latin typeface="Calibri" panose="020F0502020204030204" pitchFamily="34" charset="0"/>
                          <a:ea typeface="Calibri" panose="020F0502020204030204" pitchFamily="34" charset="0"/>
                          <a:cs typeface="Calibri" panose="020F0502020204030204" pitchFamily="34" charset="0"/>
                        </a:rPr>
                        <a:t>Shankara</a:t>
                      </a:r>
                      <a:r>
                        <a:rPr lang="en-IN" sz="1600" dirty="0">
                          <a:latin typeface="Calibri" panose="020F0502020204030204" pitchFamily="34" charset="0"/>
                          <a:ea typeface="Calibri" panose="020F0502020204030204" pitchFamily="34" charset="0"/>
                          <a:cs typeface="Calibri" panose="020F0502020204030204" pitchFamily="34" charset="0"/>
                        </a:rPr>
                        <a:t> Institute of Engineering &amp; Technology, </a:t>
                      </a:r>
                      <a:r>
                        <a:rPr lang="en-IN" sz="1600" dirty="0" err="1">
                          <a:latin typeface="Calibri" panose="020F0502020204030204" pitchFamily="34" charset="0"/>
                          <a:ea typeface="Calibri" panose="020F0502020204030204" pitchFamily="34" charset="0"/>
                          <a:cs typeface="Calibri" panose="020F0502020204030204" pitchFamily="34" charset="0"/>
                        </a:rPr>
                        <a:t>Kalady</a:t>
                      </a:r>
                      <a:r>
                        <a:rPr lang="en-IN" sz="1600" dirty="0">
                          <a:latin typeface="Calibri" panose="020F0502020204030204" pitchFamily="34" charset="0"/>
                          <a:ea typeface="Calibri" panose="020F0502020204030204" pitchFamily="34" charset="0"/>
                          <a:cs typeface="Calibri" panose="020F0502020204030204" pitchFamily="34" charset="0"/>
                        </a:rPr>
                        <a:t> ,Cochin   (Ms. </a:t>
                      </a:r>
                      <a:r>
                        <a:rPr lang="en-IN" sz="1600" dirty="0" err="1">
                          <a:latin typeface="Calibri" panose="020F0502020204030204" pitchFamily="34" charset="0"/>
                          <a:ea typeface="Calibri" panose="020F0502020204030204" pitchFamily="34" charset="0"/>
                          <a:cs typeface="Calibri" panose="020F0502020204030204" pitchFamily="34" charset="0"/>
                        </a:rPr>
                        <a:t>Remya</a:t>
                      </a:r>
                      <a:r>
                        <a:rPr lang="en-IN" sz="1600" dirty="0">
                          <a:latin typeface="Calibri" panose="020F0502020204030204" pitchFamily="34" charset="0"/>
                          <a:ea typeface="Calibri" panose="020F0502020204030204" pitchFamily="34" charset="0"/>
                          <a:cs typeface="Calibri" panose="020F0502020204030204" pitchFamily="34" charset="0"/>
                        </a:rPr>
                        <a:t> Ramesh) Assistant Professor, Department of ECE, </a:t>
                      </a:r>
                      <a:r>
                        <a:rPr lang="en-IN" sz="1600" dirty="0" err="1">
                          <a:latin typeface="Calibri" panose="020F0502020204030204" pitchFamily="34" charset="0"/>
                          <a:ea typeface="Calibri" panose="020F0502020204030204" pitchFamily="34" charset="0"/>
                          <a:cs typeface="Calibri" panose="020F0502020204030204" pitchFamily="34" charset="0"/>
                        </a:rPr>
                        <a:t>Kalady</a:t>
                      </a:r>
                      <a:r>
                        <a:rPr lang="en-IN" sz="1600" dirty="0">
                          <a:latin typeface="Calibri" panose="020F0502020204030204" pitchFamily="34" charset="0"/>
                          <a:ea typeface="Calibri" panose="020F0502020204030204" pitchFamily="34" charset="0"/>
                          <a:cs typeface="Calibri" panose="020F0502020204030204" pitchFamily="34" charset="0"/>
                        </a:rPr>
                        <a:t>, Cochin </a:t>
                      </a:r>
                    </a:p>
                  </a:txBody>
                  <a:tcPr/>
                </a:tc>
                <a:tc>
                  <a:txBody>
                    <a:bodyPr/>
                    <a:lstStyle/>
                    <a:p>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This study investigates the early detection of Alzheimer's disease using EEG signals. The authors utilize EEG data and employ advanced signal processing techniques to identify patterns associated with Alzheimer's disease in its early stages.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600" dirty="0"/>
                        <a:t>2018</a:t>
                      </a:r>
                    </a:p>
                  </a:txBody>
                  <a:tcPr/>
                </a:tc>
                <a:extLst>
                  <a:ext uri="{0D108BD9-81ED-4DB2-BD59-A6C34878D82A}">
                    <a16:rowId xmlns:a16="http://schemas.microsoft.com/office/drawing/2014/main" val="784787753"/>
                  </a:ext>
                </a:extLst>
              </a:tr>
              <a:tr h="2187606">
                <a:tc>
                  <a:txBody>
                    <a:bodyPr/>
                    <a:lstStyle/>
                    <a:p>
                      <a:r>
                        <a:rPr lang="en-US" sz="1600" dirty="0"/>
                        <a:t>5.</a:t>
                      </a:r>
                      <a:endParaRPr lang="en-IN" sz="1600" dirty="0"/>
                    </a:p>
                  </a:txBody>
                  <a:tcPr/>
                </a:tc>
                <a:tc>
                  <a:txBody>
                    <a:bodyPr/>
                    <a:lstStyle/>
                    <a:p>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A novel methodology for automated differential diagnosis of mild cognitive impairment and Alzheimer's disease using EEG signals"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Juan P. Amezquita-Sanchez, Nadia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Mammone</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Francesco C. Morabito, Silvia Marino, Hojjat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Adeli</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The study proposes a novel methodology that utilizes EEG signals for automated diagnosis. By analyzing EEG patterns, the research aims to provide a reliable and efficient tool for clinicians to differentiate between MCI and AD, facilitating early intervention and personalized treatment strategies.</a:t>
                      </a:r>
                    </a:p>
                  </a:txBody>
                  <a:tcPr/>
                </a:tc>
                <a:tc>
                  <a:txBody>
                    <a:bodyPr/>
                    <a:lstStyle/>
                    <a:p>
                      <a:r>
                        <a:rPr lang="en-IN" sz="1600" dirty="0"/>
                        <a:t>2019</a:t>
                      </a:r>
                    </a:p>
                  </a:txBody>
                  <a:tcPr/>
                </a:tc>
                <a:extLst>
                  <a:ext uri="{0D108BD9-81ED-4DB2-BD59-A6C34878D82A}">
                    <a16:rowId xmlns:a16="http://schemas.microsoft.com/office/drawing/2014/main" val="1637912087"/>
                  </a:ext>
                </a:extLst>
              </a:tr>
              <a:tr h="1653229">
                <a:tc>
                  <a:txBody>
                    <a:bodyPr/>
                    <a:lstStyle/>
                    <a:p>
                      <a:r>
                        <a:rPr lang="en-IN" sz="1600" dirty="0"/>
                        <a:t>6.</a:t>
                      </a:r>
                    </a:p>
                  </a:txBody>
                  <a:tcPr/>
                </a:tc>
                <a:tc>
                  <a:txBody>
                    <a:bodyPr/>
                    <a:lstStyle/>
                    <a:p>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Early diagnosis </a:t>
                      </a:r>
                      <a:r>
                        <a:rPr lang="en-US"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ofAlzheimer’s</a:t>
                      </a:r>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disease: the role of biomarkers including advanced EEG signal analysis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P.M. Rossini, R. Di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Iorio</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Vecchio, M.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Anfossi</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C.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Babiloni</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M.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Bozzali</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A.C. Bruni, S.F. Cappa, J. Escudero, F.J. Fraga, P. Giannakopoulos, B.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Guntekin</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G.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Logroscino</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C. Marra, F.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Miraglia</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Panza</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F. </a:t>
                      </a:r>
                      <a:r>
                        <a:rPr lang="en-IN" sz="16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Tecchio</a:t>
                      </a:r>
                      <a:r>
                        <a:rPr lang="en-IN"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 Pascual-Leone, and B. Dubois</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This study emphasize the significance of using biomarkers, particularly advanced EEG signal analysis, in improving early detection and management of AD.</a:t>
                      </a:r>
                      <a:endParaRPr lang="en-IN" sz="16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600" dirty="0"/>
                        <a:t>2020</a:t>
                      </a:r>
                    </a:p>
                  </a:txBody>
                  <a:tcPr/>
                </a:tc>
                <a:extLst>
                  <a:ext uri="{0D108BD9-81ED-4DB2-BD59-A6C34878D82A}">
                    <a16:rowId xmlns:a16="http://schemas.microsoft.com/office/drawing/2014/main" val="578236835"/>
                  </a:ext>
                </a:extLst>
              </a:tr>
            </a:tbl>
          </a:graphicData>
        </a:graphic>
      </p:graphicFrame>
    </p:spTree>
    <p:extLst>
      <p:ext uri="{BB962C8B-B14F-4D97-AF65-F5344CB8AC3E}">
        <p14:creationId xmlns:p14="http://schemas.microsoft.com/office/powerpoint/2010/main" val="172343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73A2-D654-CCA5-7171-7E0863E2CFB1}"/>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a16="http://schemas.microsoft.com/office/drawing/2014/main" id="{CE95EC01-3EEF-0A8D-E367-62D168E3AD76}"/>
              </a:ext>
            </a:extLst>
          </p:cNvPr>
          <p:cNvSpPr txBox="1"/>
          <p:nvPr/>
        </p:nvSpPr>
        <p:spPr>
          <a:xfrm>
            <a:off x="670961" y="2611472"/>
            <a:ext cx="10994858" cy="193899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374151"/>
                </a:solidFill>
                <a:effectLst/>
                <a:latin typeface="Times New Roman" panose="02020603050405020304" pitchFamily="18" charset="0"/>
                <a:ea typeface="Cambria" panose="02040503050406030204" pitchFamily="18" charset="0"/>
                <a:cs typeface="Times New Roman" panose="02020603050405020304" pitchFamily="18" charset="0"/>
              </a:rPr>
              <a:t>Alzheimer's disease (AD) represents a significant and growing global health challenge, necessitating advancements in early detection methods for improved patient outcomes. Electroencephalography (EEG) signals offer a promising avenue for non-invasive and cost-effective detection of Alzheimer's, yet several critical challenges hinder the development of reliable diagnostic </a:t>
            </a:r>
            <a:r>
              <a:rPr lang="en-US" sz="2000" b="0" i="0" dirty="0" err="1">
                <a:solidFill>
                  <a:srgbClr val="374151"/>
                </a:solidFill>
                <a:effectLst/>
                <a:latin typeface="Times New Roman" panose="02020603050405020304" pitchFamily="18" charset="0"/>
                <a:ea typeface="Cambria" panose="02040503050406030204" pitchFamily="18" charset="0"/>
                <a:cs typeface="Times New Roman" panose="02020603050405020304" pitchFamily="18" charset="0"/>
              </a:rPr>
              <a:t>tools.Selecting</a:t>
            </a:r>
            <a:r>
              <a:rPr lang="en-US" sz="2000" b="0" i="0" dirty="0">
                <a:solidFill>
                  <a:srgbClr val="374151"/>
                </a:solidFill>
                <a:effectLst/>
                <a:latin typeface="Times New Roman" panose="02020603050405020304" pitchFamily="18" charset="0"/>
                <a:ea typeface="Cambria" panose="02040503050406030204" pitchFamily="18" charset="0"/>
                <a:cs typeface="Times New Roman" panose="02020603050405020304" pitchFamily="18" charset="0"/>
              </a:rPr>
              <a:t> suitable models, optimizing hyperparameters, and ensuring generalizability across datasets, requiring a concerted effort to improve the reliability and robustness of Alzheimer's diagnostic models.</a:t>
            </a: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687458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lsci 09 02870 g002">
            <a:extLst>
              <a:ext uri="{FF2B5EF4-FFF2-40B4-BE49-F238E27FC236}">
                <a16:creationId xmlns:a16="http://schemas.microsoft.com/office/drawing/2014/main" id="{861A0EDE-A3ED-6E35-3E23-4D994A3AB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142" y="2169268"/>
            <a:ext cx="8935725" cy="448445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B5F58DDB-D419-3D7B-2CAF-98D1D35195D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a:t>
            </a:r>
            <a:endParaRPr lang="en-IN" dirty="0"/>
          </a:p>
        </p:txBody>
      </p:sp>
    </p:spTree>
    <p:extLst>
      <p:ext uri="{BB962C8B-B14F-4D97-AF65-F5344CB8AC3E}">
        <p14:creationId xmlns:p14="http://schemas.microsoft.com/office/powerpoint/2010/main" val="1808891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1752</TotalTime>
  <Words>1747</Words>
  <Application>Microsoft Office PowerPoint</Application>
  <PresentationFormat>Widescreen</PresentationFormat>
  <Paragraphs>143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Times New Roman</vt:lpstr>
      <vt:lpstr>Wingdings 3</vt:lpstr>
      <vt:lpstr>Ion Boardroom</vt:lpstr>
      <vt:lpstr>Detection of Alzheimer’s Disease Through EEG Signals of Patient</vt:lpstr>
      <vt:lpstr>Abstract</vt:lpstr>
      <vt:lpstr>CONTENTS</vt:lpstr>
      <vt:lpstr>Introduction</vt:lpstr>
      <vt:lpstr>Introduction cont..</vt:lpstr>
      <vt:lpstr>PowerPoint Presentation</vt:lpstr>
      <vt:lpstr>PowerPoint Presentation</vt:lpstr>
      <vt:lpstr>Problem statement</vt:lpstr>
      <vt:lpstr>Methodology</vt:lpstr>
      <vt:lpstr>Dataset</vt:lpstr>
      <vt:lpstr>Architecture</vt:lpstr>
      <vt:lpstr>Implementation </vt:lpstr>
      <vt:lpstr>Results</vt:lpstr>
      <vt:lpstr>Results</vt:lpstr>
      <vt:lpstr>Conclusion</vt:lpstr>
      <vt:lpstr>Future Scope</vt:lpstr>
      <vt:lpstr>Reference</vt:lpstr>
      <vt:lpstr>Any Questions?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Vernacular     Recognition For Impairment People</dc:title>
  <dc:creator>Harsha Atikala</dc:creator>
  <cp:lastModifiedBy>savaram pokhran royal</cp:lastModifiedBy>
  <cp:revision>122</cp:revision>
  <dcterms:created xsi:type="dcterms:W3CDTF">2022-09-30T16:16:28Z</dcterms:created>
  <dcterms:modified xsi:type="dcterms:W3CDTF">2024-03-30T17:46:54Z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